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9"/>
  </p:notesMasterIdLst>
  <p:sldIdLst>
    <p:sldId id="256" r:id="rId2"/>
    <p:sldId id="257" r:id="rId3"/>
    <p:sldId id="258" r:id="rId4"/>
    <p:sldId id="276" r:id="rId5"/>
    <p:sldId id="275" r:id="rId6"/>
    <p:sldId id="260" r:id="rId7"/>
    <p:sldId id="278" r:id="rId8"/>
    <p:sldId id="268" r:id="rId9"/>
    <p:sldId id="277" r:id="rId10"/>
    <p:sldId id="267" r:id="rId11"/>
    <p:sldId id="266" r:id="rId12"/>
    <p:sldId id="269" r:id="rId13"/>
    <p:sldId id="270" r:id="rId14"/>
    <p:sldId id="272" r:id="rId15"/>
    <p:sldId id="261" r:id="rId16"/>
    <p:sldId id="271" r:id="rId17"/>
    <p:sldId id="262" r:id="rId18"/>
    <p:sldId id="263" r:id="rId19"/>
    <p:sldId id="273" r:id="rId20"/>
    <p:sldId id="279" r:id="rId21"/>
    <p:sldId id="264" r:id="rId22"/>
    <p:sldId id="280" r:id="rId23"/>
    <p:sldId id="281" r:id="rId24"/>
    <p:sldId id="282" r:id="rId25"/>
    <p:sldId id="284" r:id="rId26"/>
    <p:sldId id="274" r:id="rId27"/>
    <p:sldId id="265" r:id="rId28"/>
  </p:sldIdLst>
  <p:sldSz cx="9144000" cy="5143500" type="screen16x9"/>
  <p:notesSz cx="6858000" cy="9144000"/>
  <p:embeddedFontLst>
    <p:embeddedFont>
      <p:font typeface="Poppins Medium" panose="020B0604020202020204" charset="0"/>
      <p:regular r:id="rId30"/>
      <p:bold r:id="rId31"/>
      <p:italic r:id="rId32"/>
      <p:boldItalic r:id="rId33"/>
    </p:embeddedFont>
    <p:embeddedFont>
      <p:font typeface="Helvetica Neue Light" panose="020B0604020202020204" charset="0"/>
      <p:regular r:id="rId34"/>
      <p:bold r:id="rId35"/>
      <p:italic r:id="rId36"/>
      <p:boldItalic r:id="rId37"/>
    </p:embeddedFont>
    <p:embeddedFont>
      <p:font typeface="Bookman Old Style" panose="02050604050505020204" pitchFamily="18"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Lato" panose="020B0604020202020204" charset="0"/>
      <p:regular r:id="rId46"/>
      <p:bold r:id="rId47"/>
      <p:italic r:id="rId48"/>
      <p:boldItalic r:id="rId49"/>
    </p:embeddedFont>
    <p:embeddedFont>
      <p:font typeface="Libre Franklin" panose="020B0604020202020204" charset="0"/>
      <p:regular r:id="rId50"/>
      <p:bold r:id="rId51"/>
      <p:italic r:id="rId52"/>
      <p:boldItalic r:id="rId53"/>
    </p:embeddedFont>
    <p:embeddedFont>
      <p:font typeface="Poppins"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16" clrIdx="0">
    <p:extLst>
      <p:ext uri="{19B8F6BF-5375-455C-9EA6-DF929625EA0E}">
        <p15:presenceInfo xmlns:p15="http://schemas.microsoft.com/office/powerpoint/2012/main" userId="ILCHENKO KSENI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24" autoAdjust="0"/>
  </p:normalViewPr>
  <p:slideViewPr>
    <p:cSldViewPr snapToGrid="0">
      <p:cViewPr varScale="1">
        <p:scale>
          <a:sx n="80" d="100"/>
          <a:sy n="80" d="100"/>
        </p:scale>
        <p:origin x="1522" y="48"/>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imatewatchdata.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di.unfccc.int/detailed_data_by_party" TargetMode="External"/><Relationship Id="rId4" Type="http://schemas.openxmlformats.org/officeDocument/2006/relationships/hyperlink" Target="http://doi.org/10.5880/PIK.2017.00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7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2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Solar </a:t>
            </a:r>
            <a:r>
              <a:rPr lang="de-DE" dirty="0" err="1"/>
              <a:t>hydro</a:t>
            </a:r>
            <a:r>
              <a:rPr lang="de-DE" dirty="0"/>
              <a:t> and</a:t>
            </a:r>
            <a:endParaRPr dirty="0"/>
          </a:p>
        </p:txBody>
      </p:sp>
    </p:spTree>
    <p:extLst>
      <p:ext uri="{BB962C8B-B14F-4D97-AF65-F5344CB8AC3E}">
        <p14:creationId xmlns:p14="http://schemas.microsoft.com/office/powerpoint/2010/main" val="179805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latin typeface="Slack-Lato"/>
              </a:rPr>
              <a:t>Centralized: stores data at a centralized database system + access from different locations + authentication process</a:t>
            </a:r>
            <a:r>
              <a:rPr lang="en-US" dirty="0"/>
              <a:t/>
            </a:r>
            <a:br>
              <a:rPr lang="en-US" dirty="0"/>
            </a:br>
            <a:r>
              <a:rPr lang="en-US" b="0" i="0" dirty="0">
                <a:solidFill>
                  <a:srgbClr val="1D1C1D"/>
                </a:solidFill>
                <a:effectLst/>
                <a:latin typeface="Slack-Lato"/>
              </a:rPr>
              <a:t>Distributed: distributed among different database systems + database systems are connected via communication links</a:t>
            </a:r>
            <a:r>
              <a:rPr lang="en-US" dirty="0"/>
              <a:t/>
            </a:r>
            <a:br>
              <a:rPr lang="en-US" dirty="0"/>
            </a:br>
            <a:r>
              <a:rPr lang="en-US" b="0" i="0" dirty="0">
                <a:solidFill>
                  <a:srgbClr val="1D1C1D"/>
                </a:solidFill>
                <a:effectLst/>
                <a:latin typeface="Slack-Lato"/>
              </a:rPr>
              <a:t>Relational: based on the relational data model + which stores data in the form of a table (row +column) + uses SQL for storing, manipulating</a:t>
            </a:r>
            <a:r>
              <a:rPr lang="en-US" dirty="0"/>
              <a:t/>
            </a:r>
            <a:br>
              <a:rPr lang="en-US" dirty="0"/>
            </a:br>
            <a:r>
              <a:rPr lang="en-US" b="0" i="0" dirty="0">
                <a:solidFill>
                  <a:srgbClr val="1D1C1D"/>
                </a:solidFill>
                <a:effectLst/>
                <a:latin typeface="Slack-Lato"/>
              </a:rPr>
              <a:t>Object-oriented: uses the object-based data model approach for storing data</a:t>
            </a:r>
            <a:r>
              <a:rPr lang="en-US" dirty="0"/>
              <a:t/>
            </a:r>
            <a:br>
              <a:rPr lang="en-US" dirty="0"/>
            </a:br>
            <a:r>
              <a:rPr lang="en-US" b="0" i="0" dirty="0">
                <a:solidFill>
                  <a:srgbClr val="1D1C1D"/>
                </a:solidFill>
                <a:effectLst/>
                <a:latin typeface="Slack-Lato"/>
              </a:rPr>
              <a:t>Why SQL: ability to store the data collected + ability to create queries and retrieve information + ability to create relations or not</a:t>
            </a:r>
            <a:endParaRPr dirty="0"/>
          </a:p>
        </p:txBody>
      </p:sp>
    </p:spTree>
    <p:extLst>
      <p:ext uri="{BB962C8B-B14F-4D97-AF65-F5344CB8AC3E}">
        <p14:creationId xmlns:p14="http://schemas.microsoft.com/office/powerpoint/2010/main" val="3949673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7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19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6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46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48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202124"/>
                </a:solidFill>
                <a:effectLst/>
                <a:latin typeface="Arial" panose="020B0604020202020204" pitchFamily="34" charset="0"/>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dirty="0"/>
          </a:p>
        </p:txBody>
      </p:sp>
    </p:spTree>
    <p:extLst>
      <p:ext uri="{BB962C8B-B14F-4D97-AF65-F5344CB8AC3E}">
        <p14:creationId xmlns:p14="http://schemas.microsoft.com/office/powerpoint/2010/main" val="111724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.datset2 </a:t>
            </a:r>
            <a:r>
              <a:rPr lang="en-US" sz="1100" b="0" i="0" u="none" strike="noStrike" dirty="0">
                <a:solidFill>
                  <a:srgbClr val="000000"/>
                </a:solidFill>
                <a:effectLst/>
                <a:latin typeface="Arial" panose="020B0604020202020204" pitchFamily="34" charset="0"/>
                <a:sym typeface="Wingdings" panose="05000000000000000000" pitchFamily="2" charset="2"/>
              </a:rPr>
              <a:t> </a:t>
            </a:r>
            <a:r>
              <a:rPr lang="en-US" sz="1100" b="0" i="0" u="none" strike="noStrike" dirty="0">
                <a:solidFill>
                  <a:srgbClr val="000000"/>
                </a:solidFill>
                <a:effectLst/>
                <a:latin typeface="Arial" panose="020B0604020202020204" pitchFamily="34" charset="0"/>
              </a:rPr>
              <a:t>All of the numeric data is given in </a:t>
            </a:r>
            <a:r>
              <a:rPr lang="en-US" sz="1100" b="0" i="0" u="none" strike="noStrike" dirty="0">
                <a:solidFill>
                  <a:srgbClr val="202124"/>
                </a:solidFill>
                <a:effectLst/>
                <a:latin typeface="Arial" panose="020B0604020202020204" pitchFamily="34" charset="0"/>
              </a:rPr>
              <a:t>Metric tons of carbon dioxide equivalent or MTCO2e.</a:t>
            </a:r>
            <a:endParaRPr dirty="0"/>
          </a:p>
        </p:txBody>
      </p:sp>
    </p:spTree>
    <p:extLst>
      <p:ext uri="{BB962C8B-B14F-4D97-AF65-F5344CB8AC3E}">
        <p14:creationId xmlns:p14="http://schemas.microsoft.com/office/powerpoint/2010/main" val="91119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created by the University of Dayton - Environmental Protection Agency, stored in their Average Daily Temperature Archive, source university American National Climatic Data Center</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first data source: </a:t>
            </a:r>
            <a:r>
              <a:rPr lang="en-US" sz="1800" b="0" i="0" u="sng" strike="noStrike" dirty="0">
                <a:solidFill>
                  <a:srgbClr val="1155CC"/>
                </a:solidFill>
                <a:effectLst/>
                <a:latin typeface="Arial" panose="020B0604020202020204" pitchFamily="34" charset="0"/>
                <a:hlinkClick r:id="rId3"/>
              </a:rPr>
              <a:t>Climate Watch</a:t>
            </a:r>
            <a:r>
              <a:rPr lang="en-US" sz="1800" b="0" i="0" u="none" strike="noStrike" dirty="0">
                <a:solidFill>
                  <a:srgbClr val="202124"/>
                </a:solidFill>
                <a:effectLst/>
                <a:latin typeface="Arial" panose="020B0604020202020204" pitchFamily="34" charset="0"/>
              </a:rPr>
              <a:t>.  created 2018 by a Washington DC based institution named: World Resources Institute, </a:t>
            </a:r>
            <a:r>
              <a:rPr lang="en-US" sz="3200" b="0" i="0" dirty="0">
                <a:solidFill>
                  <a:srgbClr val="FFFFFF"/>
                </a:solidFill>
                <a:effectLst/>
                <a:latin typeface="Lato" panose="020B0604020202020204" pitchFamily="34" charset="0"/>
              </a:rPr>
              <a:t>Climate Watch offers open data, visualizations and analysis to help policymakers, researchers and other stakeholders gather insights on countries' climate progress.</a:t>
            </a:r>
          </a:p>
          <a:p>
            <a:pPr marL="0" lvl="0" indent="0" algn="l" rtl="0">
              <a:spcBef>
                <a:spcPts val="0"/>
              </a:spcBef>
              <a:spcAft>
                <a:spcPts val="0"/>
              </a:spcAft>
              <a:buNone/>
            </a:pPr>
            <a:r>
              <a:rPr lang="en-US" sz="1800" b="0" i="0" u="sng" strike="noStrike" dirty="0">
                <a:solidFill>
                  <a:srgbClr val="1155CC"/>
                </a:solidFill>
                <a:effectLst/>
                <a:latin typeface="Arial" panose="020B0604020202020204" pitchFamily="34" charset="0"/>
                <a:hlinkClick r:id="rId4"/>
              </a:rPr>
              <a:t>The PRIMAP-hist national historical emissions time series (1850-2014). V. 1.1</a:t>
            </a:r>
            <a:r>
              <a:rPr lang="en-US" sz="1800" b="0" i="0" u="none" strike="noStrike" dirty="0">
                <a:solidFill>
                  <a:srgbClr val="202124"/>
                </a:solidFill>
                <a:effectLst/>
                <a:latin typeface="Arial" panose="020B0604020202020204" pitchFamily="34" charset="0"/>
              </a:rPr>
              <a:t>, collected and created by  </a:t>
            </a:r>
            <a:r>
              <a:rPr lang="en-US" sz="1800" b="0" i="0" u="none" strike="noStrike" dirty="0" err="1">
                <a:solidFill>
                  <a:srgbClr val="202124"/>
                </a:solidFill>
                <a:effectLst/>
                <a:latin typeface="Arial" panose="020B0604020202020204" pitchFamily="34" charset="0"/>
              </a:rPr>
              <a:t>Gtschow</a:t>
            </a:r>
            <a:r>
              <a:rPr lang="en-US" sz="1800" b="0" i="0" u="none" strike="noStrike" dirty="0">
                <a:solidFill>
                  <a:srgbClr val="202124"/>
                </a:solidFill>
                <a:effectLst/>
                <a:latin typeface="Arial" panose="020B0604020202020204" pitchFamily="34" charset="0"/>
              </a:rPr>
              <a:t> Johannes, Jeffery  Louise, </a:t>
            </a:r>
            <a:r>
              <a:rPr lang="en-US" sz="1800" b="0" i="0" u="none" strike="noStrike" dirty="0" err="1">
                <a:solidFill>
                  <a:srgbClr val="202124"/>
                </a:solidFill>
                <a:effectLst/>
                <a:latin typeface="Arial" panose="020B0604020202020204" pitchFamily="34" charset="0"/>
              </a:rPr>
              <a:t>Gieseke</a:t>
            </a:r>
            <a:r>
              <a:rPr lang="en-US" sz="1800" b="0" i="0" u="none" strike="noStrike" dirty="0">
                <a:solidFill>
                  <a:srgbClr val="202124"/>
                </a:solidFill>
                <a:effectLst/>
                <a:latin typeface="Arial" panose="020B0604020202020204" pitchFamily="34" charset="0"/>
              </a:rPr>
              <a:t> Robert and Gebel Ronja in 2017 as part of the </a:t>
            </a:r>
            <a:r>
              <a:rPr lang="en-US" sz="1800" b="0" i="0" u="none" strike="noStrike" dirty="0" err="1">
                <a:solidFill>
                  <a:srgbClr val="202124"/>
                </a:solidFill>
                <a:effectLst/>
                <a:latin typeface="Arial" panose="020B0604020202020204" pitchFamily="34" charset="0"/>
              </a:rPr>
              <a:t>potsdom</a:t>
            </a:r>
            <a:r>
              <a:rPr lang="en-US" sz="1800" b="0" i="0" u="none" strike="noStrike" dirty="0">
                <a:solidFill>
                  <a:srgbClr val="202124"/>
                </a:solidFill>
                <a:effectLst/>
                <a:latin typeface="Arial" panose="020B0604020202020204" pitchFamily="34" charset="0"/>
              </a:rPr>
              <a:t> institute for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impact research</a:t>
            </a: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UNFCCC data: </a:t>
            </a:r>
            <a:r>
              <a:rPr lang="en-US" sz="1800" b="0" i="0" u="sng" strike="noStrike" dirty="0">
                <a:solidFill>
                  <a:srgbClr val="1155CC"/>
                </a:solidFill>
                <a:effectLst/>
                <a:latin typeface="Arial" panose="020B0604020202020204" pitchFamily="34" charset="0"/>
                <a:hlinkClick r:id="rId5"/>
              </a:rPr>
              <a:t>Greenhouse Gas Inventory Data - Detailed data by Party</a:t>
            </a:r>
            <a:r>
              <a:rPr lang="en-US" sz="1800" b="0" i="0" u="none" strike="noStrike" dirty="0">
                <a:solidFill>
                  <a:srgbClr val="202124"/>
                </a:solidFill>
                <a:effectLst/>
                <a:latin typeface="Arial" panose="020B0604020202020204" pitchFamily="34" charset="0"/>
              </a:rPr>
              <a:t> created by UNFCCC in 2017, released by the United Nations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change </a:t>
            </a:r>
            <a:r>
              <a:rPr lang="en-US" sz="1800" b="0" i="0" u="none" strike="noStrike" dirty="0" err="1">
                <a:solidFill>
                  <a:srgbClr val="202124"/>
                </a:solidFill>
                <a:effectLst/>
                <a:latin typeface="Arial" panose="020B0604020202020204" pitchFamily="34" charset="0"/>
              </a:rPr>
              <a:t>institut</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3200" b="0" i="0" dirty="0">
                <a:solidFill>
                  <a:srgbClr val="4D5156"/>
                </a:solidFill>
                <a:effectLst/>
                <a:latin typeface="arial" panose="020B0604020202020204" pitchFamily="34" charset="0"/>
              </a:rPr>
              <a:t>The World Resources Institute is a global research non-profit organization established in 1982 with funding from the MacArthur Foundation under the leadership of James Gustave </a:t>
            </a:r>
            <a:r>
              <a:rPr lang="en-US" sz="3200" b="0" i="0" dirty="0" err="1">
                <a:solidFill>
                  <a:srgbClr val="4D5156"/>
                </a:solidFill>
                <a:effectLst/>
                <a:latin typeface="arial" panose="020B0604020202020204" pitchFamily="34" charset="0"/>
              </a:rPr>
              <a:t>Speth</a:t>
            </a:r>
            <a:r>
              <a:rPr lang="en-US" sz="3200" b="0" i="0" dirty="0">
                <a:solidFill>
                  <a:srgbClr val="4D5156"/>
                </a:solidFill>
                <a:effectLst/>
                <a:latin typeface="arial" panose="020B0604020202020204" pitchFamily="34" charset="0"/>
              </a:rPr>
              <a:t>. WRI's activities are focused on seven areas: food, forests, water, energy, cities, climate and ocean. </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670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2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52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5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www.wri.org/?gclid=CjwKCAjwtIaVBhBkEiwAsr7-c-eXX6C1ubURU2LPuy32jBL5SpdKaBN8eSZMzxg2FapONvGIcfgwNxoCXoYQAvD_BwE" TargetMode="External"/><Relationship Id="rId3" Type="http://schemas.openxmlformats.org/officeDocument/2006/relationships/image" Target="../media/image3.png"/><Relationship Id="rId7" Type="http://schemas.openxmlformats.org/officeDocument/2006/relationships/hyperlink" Target="http://di.unfccc.int/detailed_data_by_part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doi.org/10.5880/PIK.2017.001" TargetMode="External"/><Relationship Id="rId5" Type="http://schemas.openxmlformats.org/officeDocument/2006/relationships/hyperlink" Target="https://www.climatewatchdata.org/" TargetMode="External"/><Relationship Id="rId10" Type="http://schemas.openxmlformats.org/officeDocument/2006/relationships/image" Target="../media/image7.png"/><Relationship Id="rId4" Type="http://schemas.openxmlformats.org/officeDocument/2006/relationships/hyperlink" Target="https://academic.udayton.edu/kissock/http/Weather/default.htm"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rgbClr val="434343"/>
                </a:solidFill>
                <a:latin typeface="Poppins Medium"/>
                <a:ea typeface="Poppins Medium"/>
                <a:cs typeface="Poppins Medium"/>
                <a:sym typeface="Poppins Medium"/>
              </a:rPr>
              <a:t>SEP</a:t>
            </a:r>
            <a:r>
              <a:rPr lang="en" sz="1000" dirty="0" smtClean="0">
                <a:solidFill>
                  <a:srgbClr val="434343"/>
                </a:solidFill>
                <a:latin typeface="Poppins Medium"/>
                <a:ea typeface="Poppins Medium"/>
                <a:cs typeface="Poppins Medium"/>
                <a:sym typeface="Poppins Medium"/>
              </a:rPr>
              <a:t> 23rd  </a:t>
            </a:r>
            <a:r>
              <a:rPr lang="en" sz="1000" dirty="0">
                <a:solidFill>
                  <a:srgbClr val="434343"/>
                </a:solidFill>
                <a:latin typeface="Poppins Medium"/>
                <a:ea typeface="Poppins Medium"/>
                <a:cs typeface="Poppins Medium"/>
                <a:sym typeface="Poppins Medium"/>
              </a:rPr>
              <a:t>|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95325" y="1589850"/>
            <a:ext cx="6877050" cy="1477297"/>
          </a:xfrm>
          <a:prstGeom prst="rect">
            <a:avLst/>
          </a:prstGeom>
          <a:noFill/>
          <a:ln>
            <a:noFill/>
          </a:ln>
        </p:spPr>
        <p:txBody>
          <a:bodyPr spcFirstLastPara="1" wrap="square" lIns="91425" tIns="91425" rIns="91425" bIns="91425" anchor="t" anchorCtr="0">
            <a:spAutoFit/>
          </a:bodyPr>
          <a:lstStyle/>
          <a:p>
            <a:pPr lvl="0" algn="ctr"/>
            <a:r>
              <a:rPr lang="en-GB" sz="2800" b="1" dirty="0" smtClean="0">
                <a:solidFill>
                  <a:srgbClr val="2DC5FA"/>
                </a:solidFill>
                <a:latin typeface="Poppins"/>
                <a:ea typeface="Poppins"/>
                <a:cs typeface="Poppins"/>
                <a:sym typeface="Poppins"/>
              </a:rPr>
              <a:t>Steel </a:t>
            </a:r>
            <a:r>
              <a:rPr lang="en-GB" sz="2800" b="1" dirty="0">
                <a:solidFill>
                  <a:srgbClr val="2DC5FA"/>
                </a:solidFill>
                <a:latin typeface="Poppins"/>
                <a:ea typeface="Poppins"/>
                <a:cs typeface="Poppins"/>
                <a:sym typeface="Poppins"/>
              </a:rPr>
              <a:t>Industry Energy Consumption </a:t>
            </a:r>
          </a:p>
          <a:p>
            <a:pPr lvl="0" algn="ctr"/>
            <a:r>
              <a:rPr lang="en-GB" sz="2800" b="1" dirty="0">
                <a:solidFill>
                  <a:srgbClr val="2DC5FA"/>
                </a:solidFill>
                <a:latin typeface="Poppins"/>
                <a:ea typeface="Poppins"/>
                <a:cs typeface="Poppins"/>
                <a:sym typeface="Poppins"/>
              </a:rPr>
              <a:t>In a smart small-scale steel industry in South Korea </a:t>
            </a:r>
          </a:p>
        </p:txBody>
      </p:sp>
      <p:sp>
        <p:nvSpPr>
          <p:cNvPr id="91" name="Google Shape;91;p18"/>
          <p:cNvSpPr txBox="1"/>
          <p:nvPr/>
        </p:nvSpPr>
        <p:spPr>
          <a:xfrm>
            <a:off x="4538675" y="3568998"/>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smtClean="0">
                <a:solidFill>
                  <a:srgbClr val="434343"/>
                </a:solidFill>
                <a:latin typeface="Poppins Medium"/>
                <a:ea typeface="Poppins Medium"/>
                <a:cs typeface="Poppins Medium"/>
                <a:sym typeface="Poppins Medium"/>
              </a:rPr>
              <a:t>Vithushan Vadivel</a:t>
            </a:r>
            <a:endParaRPr sz="2100" dirty="0">
              <a:solidFill>
                <a:srgbClr val="434343"/>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4098" name="Picture 2">
            <a:extLst>
              <a:ext uri="{FF2B5EF4-FFF2-40B4-BE49-F238E27FC236}">
                <a16:creationId xmlns:a16="http://schemas.microsoft.com/office/drawing/2014/main" id="{AF065899-C25D-406F-8809-73582F82F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00" y="1029273"/>
            <a:ext cx="3898677" cy="29240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CACF5F-F3C6-8326-C74E-D5843A3E4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895" y="922325"/>
            <a:ext cx="4041273" cy="303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dirty="0" err="1">
                <a:solidFill>
                  <a:srgbClr val="434343"/>
                </a:solidFill>
                <a:latin typeface="Poppins Medium"/>
                <a:ea typeface="Poppins Medium"/>
                <a:cs typeface="Poppins Medium"/>
                <a:sym typeface="Poppins Medium"/>
              </a:rPr>
              <a:t>Various</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economic</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sectors</a:t>
            </a:r>
            <a:r>
              <a:rPr lang="de-DE" dirty="0">
                <a:solidFill>
                  <a:srgbClr val="434343"/>
                </a:solidFill>
                <a:latin typeface="Poppins Medium"/>
                <a:ea typeface="Poppins Medium"/>
                <a:cs typeface="Poppins Medium"/>
                <a:sym typeface="Poppins Medium"/>
              </a:rPr>
              <a:t> and </a:t>
            </a:r>
            <a:r>
              <a:rPr lang="de-DE" dirty="0" err="1">
                <a:solidFill>
                  <a:srgbClr val="434343"/>
                </a:solidFill>
                <a:latin typeface="Poppins Medium"/>
                <a:ea typeface="Poppins Medium"/>
                <a:cs typeface="Poppins Medium"/>
                <a:sym typeface="Poppins Medium"/>
              </a:rPr>
              <a:t>their</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greenhouse</a:t>
            </a:r>
            <a:r>
              <a:rPr lang="de-DE" dirty="0">
                <a:solidFill>
                  <a:srgbClr val="434343"/>
                </a:solidFill>
                <a:latin typeface="Poppins Medium"/>
                <a:ea typeface="Poppins Medium"/>
                <a:cs typeface="Poppins Medium"/>
                <a:sym typeface="Poppins Medium"/>
              </a:rPr>
              <a:t> gas </a:t>
            </a:r>
            <a:r>
              <a:rPr lang="de-DE" dirty="0" err="1">
                <a:solidFill>
                  <a:srgbClr val="434343"/>
                </a:solidFill>
                <a:latin typeface="Poppins Medium"/>
                <a:ea typeface="Poppins Medium"/>
                <a:cs typeface="Poppins Medium"/>
                <a:sym typeface="Poppins Medium"/>
              </a:rPr>
              <a:t>emissions</a:t>
            </a:r>
            <a:r>
              <a:rPr lang="de-DE" dirty="0">
                <a:solidFill>
                  <a:srgbClr val="434343"/>
                </a:solidFill>
                <a:latin typeface="Poppins Medium"/>
                <a:ea typeface="Poppins Medium"/>
                <a:cs typeface="Poppins Medium"/>
                <a:sym typeface="Poppins Medium"/>
              </a:rPr>
              <a:t> in different countries</a:t>
            </a:r>
          </a:p>
          <a:p>
            <a:pPr lvl="0" algn="l" rtl="0">
              <a:lnSpc>
                <a:spcPct val="100000"/>
              </a:lnSpc>
              <a:spcBef>
                <a:spcPts val="0"/>
              </a:spcBef>
              <a:spcAft>
                <a:spcPts val="0"/>
              </a:spcAft>
            </a:pP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Initialisation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cleaning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process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Excluded unnecessary data about years and countries</a:t>
            </a:r>
          </a:p>
          <a:p>
            <a:pPr marL="285750" lvl="0" indent="-285750" algn="l" rtl="0">
              <a:lnSpc>
                <a:spcPct val="100000"/>
              </a:lnSpc>
              <a:spcBef>
                <a:spcPts val="0"/>
              </a:spcBef>
              <a:spcAft>
                <a:spcPts val="0"/>
              </a:spcAft>
              <a:buFont typeface="Wingdings" panose="05000000000000000000" pitchFamily="2" charset="2"/>
              <a:buChar char="§"/>
            </a:pP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Checking unique values of categorical value columns</a:t>
            </a: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Look for and dealing with missing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selecting only columns with numerical data</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transpose the data frame to calculate column wise.</a:t>
            </a:r>
          </a:p>
          <a:p>
            <a:pPr marL="285750" indent="-285750" rtl="0">
              <a:spcBef>
                <a:spcPts val="0"/>
              </a:spcBef>
              <a:spcAft>
                <a:spcPts val="0"/>
              </a:spcAft>
              <a:buFont typeface="+mj-lt"/>
              <a:buAutoNum type="romanUcPeriod"/>
            </a:pPr>
            <a:r>
              <a:rPr lang="en-US" sz="1200" dirty="0">
                <a:solidFill>
                  <a:srgbClr val="202124"/>
                </a:solidFill>
                <a:latin typeface="Arial" panose="020B0604020202020204" pitchFamily="34" charset="0"/>
              </a:rPr>
              <a:t>apply replace </a:t>
            </a:r>
            <a:r>
              <a:rPr lang="en-US" sz="1200" b="0" i="0" u="none" strike="noStrike" dirty="0">
                <a:solidFill>
                  <a:srgbClr val="202124"/>
                </a:solidFill>
                <a:effectLst/>
                <a:latin typeface="Arial" panose="020B0604020202020204" pitchFamily="34" charset="0"/>
              </a:rPr>
              <a:t>function </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delete all columns consisting only of missing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concatenate the numeric data frame back with data frame consisting of categorical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transpose it back to original format.</a:t>
            </a:r>
            <a:endParaRPr lang="en-US" sz="1200" b="0" dirty="0">
              <a:effectLst/>
            </a:endParaRPr>
          </a:p>
          <a:p>
            <a:r>
              <a:rPr lang="en-US" sz="1600" dirty="0"/>
              <a:t/>
            </a:r>
            <a:br>
              <a:rPr lang="en-US" sz="1600" dirty="0"/>
            </a:b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en-US"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9EB1626B-DE4D-03A5-49B8-E1786216375A}"/>
              </a:ext>
            </a:extLst>
          </p:cNvPr>
          <p:cNvPicPr>
            <a:picLocks noChangeAspect="1"/>
          </p:cNvPicPr>
          <p:nvPr/>
        </p:nvPicPr>
        <p:blipFill>
          <a:blip r:embed="rId4"/>
          <a:stretch>
            <a:fillRect/>
          </a:stretch>
        </p:blipFill>
        <p:spPr>
          <a:xfrm>
            <a:off x="4572000" y="2928863"/>
            <a:ext cx="3481623" cy="1711996"/>
          </a:xfrm>
          <a:prstGeom prst="rect">
            <a:avLst/>
          </a:prstGeom>
        </p:spPr>
      </p:pic>
      <p:pic>
        <p:nvPicPr>
          <p:cNvPr id="4" name="Picture 3">
            <a:extLst>
              <a:ext uri="{FF2B5EF4-FFF2-40B4-BE49-F238E27FC236}">
                <a16:creationId xmlns:a16="http://schemas.microsoft.com/office/drawing/2014/main" id="{976F6102-8F75-A50B-E93E-B13D106CA783}"/>
              </a:ext>
            </a:extLst>
          </p:cNvPr>
          <p:cNvPicPr>
            <a:picLocks noChangeAspect="1"/>
          </p:cNvPicPr>
          <p:nvPr/>
        </p:nvPicPr>
        <p:blipFill>
          <a:blip r:embed="rId5"/>
          <a:stretch>
            <a:fillRect/>
          </a:stretch>
        </p:blipFill>
        <p:spPr>
          <a:xfrm>
            <a:off x="4572000" y="1967157"/>
            <a:ext cx="3552650" cy="429939"/>
          </a:xfrm>
          <a:prstGeom prst="rect">
            <a:avLst/>
          </a:prstGeom>
        </p:spPr>
      </p:pic>
      <p:pic>
        <p:nvPicPr>
          <p:cNvPr id="6" name="Picture 5">
            <a:extLst>
              <a:ext uri="{FF2B5EF4-FFF2-40B4-BE49-F238E27FC236}">
                <a16:creationId xmlns:a16="http://schemas.microsoft.com/office/drawing/2014/main" id="{A518403D-7406-1FA7-06AC-48E31AD6AF75}"/>
              </a:ext>
            </a:extLst>
          </p:cNvPr>
          <p:cNvPicPr>
            <a:picLocks noChangeAspect="1"/>
          </p:cNvPicPr>
          <p:nvPr/>
        </p:nvPicPr>
        <p:blipFill>
          <a:blip r:embed="rId6"/>
          <a:stretch>
            <a:fillRect/>
          </a:stretch>
        </p:blipFill>
        <p:spPr>
          <a:xfrm>
            <a:off x="4572000" y="2516117"/>
            <a:ext cx="3997411" cy="331392"/>
          </a:xfrm>
          <a:prstGeom prst="rect">
            <a:avLst/>
          </a:prstGeom>
        </p:spPr>
      </p:pic>
      <p:pic>
        <p:nvPicPr>
          <p:cNvPr id="8" name="Picture 7">
            <a:extLst>
              <a:ext uri="{FF2B5EF4-FFF2-40B4-BE49-F238E27FC236}">
                <a16:creationId xmlns:a16="http://schemas.microsoft.com/office/drawing/2014/main" id="{C4CE40E6-9419-3B23-6CBB-9694E0F028F0}"/>
              </a:ext>
            </a:extLst>
          </p:cNvPr>
          <p:cNvPicPr>
            <a:picLocks noChangeAspect="1"/>
          </p:cNvPicPr>
          <p:nvPr/>
        </p:nvPicPr>
        <p:blipFill rotWithShape="1">
          <a:blip r:embed="rId7"/>
          <a:srcRect b="18011"/>
          <a:stretch/>
        </p:blipFill>
        <p:spPr>
          <a:xfrm>
            <a:off x="5708785" y="484020"/>
            <a:ext cx="1208051" cy="1401783"/>
          </a:xfrm>
          <a:prstGeom prst="rect">
            <a:avLst/>
          </a:prstGeom>
        </p:spPr>
      </p:pic>
    </p:spTree>
    <p:extLst>
      <p:ext uri="{BB962C8B-B14F-4D97-AF65-F5344CB8AC3E}">
        <p14:creationId xmlns:p14="http://schemas.microsoft.com/office/powerpoint/2010/main" val="154105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3356551" cy="3172527"/>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Start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analysis</a:t>
            </a:r>
            <a:endParaRPr lang="de-DE" sz="1200" dirty="0">
              <a:solidFill>
                <a:srgbClr val="434343"/>
              </a:solidFill>
              <a:latin typeface="Poppins Medium"/>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Create </a:t>
            </a:r>
            <a:r>
              <a:rPr lang="de-DE" sz="1200" dirty="0" err="1">
                <a:solidFill>
                  <a:srgbClr val="434343"/>
                </a:solidFill>
                <a:latin typeface="+mj-lt"/>
                <a:ea typeface="Poppins Medium"/>
                <a:cs typeface="Poppins Medium"/>
                <a:sym typeface="Poppins Medium"/>
              </a:rPr>
              <a:t>boxplot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economic</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sectors</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every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year</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Determine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outliers</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Drop </a:t>
            </a:r>
            <a:r>
              <a:rPr lang="de-DE" sz="1200" dirty="0" err="1">
                <a:solidFill>
                  <a:srgbClr val="434343"/>
                </a:solidFill>
                <a:latin typeface="+mj-lt"/>
                <a:ea typeface="Poppins Medium"/>
                <a:cs typeface="Poppins Medium"/>
                <a:sym typeface="Poppins Medium"/>
              </a:rPr>
              <a:t>values</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beneath</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zero</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Kept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other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boxplot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defined</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outliers</a:t>
            </a:r>
            <a:endParaRPr lang="de-DE" sz="1200" dirty="0">
              <a:solidFill>
                <a:srgbClr val="434343"/>
              </a:solidFill>
              <a:latin typeface="+mj-lt"/>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633689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cleaning/Exploratory analysis</a:t>
            </a:r>
            <a:endParaRPr sz="2300" b="1" dirty="0">
              <a:solidFill>
                <a:srgbClr val="2DC5FA"/>
              </a:solidFill>
              <a:latin typeface="Poppins"/>
              <a:ea typeface="Poppins"/>
              <a:cs typeface="Poppins"/>
              <a:sym typeface="Poppins"/>
            </a:endParaRPr>
          </a:p>
        </p:txBody>
      </p:sp>
      <p:pic>
        <p:nvPicPr>
          <p:cNvPr id="2050" name="Picture 2">
            <a:extLst>
              <a:ext uri="{FF2B5EF4-FFF2-40B4-BE49-F238E27FC236}">
                <a16:creationId xmlns:a16="http://schemas.microsoft.com/office/drawing/2014/main" id="{94165FAD-9B3C-8F63-1DE4-80FD39FA46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515"/>
          <a:stretch/>
        </p:blipFill>
        <p:spPr bwMode="auto">
          <a:xfrm>
            <a:off x="4571661" y="846895"/>
            <a:ext cx="4050361" cy="268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8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631264"/>
          </a:xfrm>
          <a:prstGeom prst="rect">
            <a:avLst/>
          </a:prstGeom>
          <a:noFill/>
          <a:ln>
            <a:noFill/>
          </a:ln>
        </p:spPr>
        <p:txBody>
          <a:bodyPr spcFirstLastPara="1" wrap="square" lIns="91425" tIns="91425" rIns="91425" bIns="91425" anchor="t" anchorCtr="0">
            <a:noAutofit/>
          </a:bodyPr>
          <a:lstStyle/>
          <a:p>
            <a:pPr lvl="0" rtl="0">
              <a:lnSpc>
                <a:spcPct val="100000"/>
              </a:lnSpc>
              <a:spcBef>
                <a:spcPts val="0"/>
              </a:spcBef>
              <a:spcAft>
                <a:spcPts val="0"/>
              </a:spcAft>
            </a:pPr>
            <a:r>
              <a:rPr lang="en-US" sz="1200" i="0" u="none" strike="noStrike" dirty="0">
                <a:solidFill>
                  <a:srgbClr val="202124"/>
                </a:solidFill>
                <a:effectLst/>
                <a:latin typeface="Poppins Medium" panose="00000600000000000000" pitchFamily="2" charset="0"/>
                <a:cs typeface="Poppins Medium" panose="00000600000000000000" pitchFamily="2" charset="0"/>
              </a:rPr>
              <a:t>Data about power plants</a:t>
            </a:r>
          </a:p>
          <a:p>
            <a:pPr lvl="0" rtl="0">
              <a:lnSpc>
                <a:spcPct val="100000"/>
              </a:lnSpc>
              <a:spcBef>
                <a:spcPts val="0"/>
              </a:spcBef>
              <a:spcAft>
                <a:spcPts val="0"/>
              </a:spcAft>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rPr>
              <a:t>Data cleaning initialization</a:t>
            </a:r>
          </a:p>
          <a:p>
            <a:pPr marL="285750" lvl="0" indent="-285750"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rPr>
              <a:t>Dealing with missing values</a:t>
            </a:r>
          </a:p>
          <a:p>
            <a:pPr marL="285750" lvl="0" indent="-285750" rtl="0">
              <a:lnSpc>
                <a:spcPct val="100000"/>
              </a:lnSpc>
              <a:spcBef>
                <a:spcPts val="0"/>
              </a:spcBef>
              <a:spcAft>
                <a:spcPts val="0"/>
              </a:spcAft>
              <a:buFont typeface="+mj-lt"/>
              <a:buAutoNum type="romanUcPeriod"/>
            </a:pPr>
            <a:r>
              <a:rPr lang="en-US" sz="1200" dirty="0">
                <a:solidFill>
                  <a:srgbClr val="202124"/>
                </a:solidFill>
                <a:latin typeface="+mj-lt"/>
                <a:ea typeface="Poppins Medium"/>
                <a:cs typeface="Poppins Medium" panose="00000600000000000000" pitchFamily="2" charset="0"/>
                <a:sym typeface="Poppins Medium"/>
              </a:rPr>
              <a:t>Only columns unnecessary for later analysis contained missing values</a:t>
            </a:r>
          </a:p>
          <a:p>
            <a:pPr marL="285750" lvl="0" indent="-285750" rtl="0">
              <a:lnSpc>
                <a:spcPct val="100000"/>
              </a:lnSpc>
              <a:spcBef>
                <a:spcPts val="0"/>
              </a:spcBef>
              <a:spcAft>
                <a:spcPts val="0"/>
              </a:spcAft>
              <a:buFont typeface="+mj-lt"/>
              <a:buAutoNum type="romanUcPeriod"/>
            </a:pPr>
            <a:r>
              <a:rPr lang="en-US" sz="1200" dirty="0">
                <a:solidFill>
                  <a:srgbClr val="202124"/>
                </a:solidFill>
                <a:latin typeface="+mj-lt"/>
                <a:ea typeface="Poppins Medium"/>
                <a:cs typeface="Poppins Medium" panose="00000600000000000000" pitchFamily="2" charset="0"/>
                <a:sym typeface="Poppins Medium"/>
              </a:rPr>
              <a:t>Drop of those columns</a:t>
            </a:r>
          </a:p>
          <a:p>
            <a:pPr marL="285750" lvl="0" indent="-285750"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Checking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for</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unqiue</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values</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of</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columns</a:t>
            </a: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Exploratory</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data</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analysis</a:t>
            </a: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frequency distribution of amount of power plants for each country</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frequency distribution of power plants per primary fuel.</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statistical summary of the frequency distribution for primary fuels using a box plot</a:t>
            </a:r>
            <a:endParaRPr lang="en-US" sz="1200" b="0" dirty="0">
              <a:effectLst/>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0999" y="428225"/>
            <a:ext cx="64761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cleaning/Exploratory data analysis</a:t>
            </a:r>
            <a:endParaRPr sz="2300" b="1" dirty="0">
              <a:solidFill>
                <a:srgbClr val="2DC5FA"/>
              </a:solidFill>
              <a:latin typeface="Poppins"/>
              <a:ea typeface="Poppins"/>
              <a:cs typeface="Poppins"/>
              <a:sym typeface="Poppins"/>
            </a:endParaRPr>
          </a:p>
        </p:txBody>
      </p:sp>
      <p:pic>
        <p:nvPicPr>
          <p:cNvPr id="3074" name="Picture 2">
            <a:extLst>
              <a:ext uri="{FF2B5EF4-FFF2-40B4-BE49-F238E27FC236}">
                <a16:creationId xmlns:a16="http://schemas.microsoft.com/office/drawing/2014/main" id="{3202635A-05CE-B75F-6619-A4876647A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2" b="10853"/>
          <a:stretch/>
        </p:blipFill>
        <p:spPr bwMode="auto">
          <a:xfrm>
            <a:off x="4737315" y="922325"/>
            <a:ext cx="4066065" cy="282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0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mj-lt"/>
              <a:buAutoNum type="romanUcPeriod"/>
            </a:pPr>
            <a:endParaRPr lang="en-US" sz="1200" b="0" dirty="0">
              <a:effectLst/>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4098" name="Picture 2">
            <a:extLst>
              <a:ext uri="{FF2B5EF4-FFF2-40B4-BE49-F238E27FC236}">
                <a16:creationId xmlns:a16="http://schemas.microsoft.com/office/drawing/2014/main" id="{F140743F-C92A-02EF-223B-6A5B60A02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40" y="872275"/>
            <a:ext cx="4353505" cy="32784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8F4B1E8-4CBD-B20B-D3D0-16D4BEB02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281" y="885603"/>
            <a:ext cx="4353505" cy="326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2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Choose a data base</a:t>
            </a:r>
            <a:endParaRPr sz="2300" b="1" dirty="0">
              <a:solidFill>
                <a:srgbClr val="2DC5FA"/>
              </a:solidFill>
              <a:latin typeface="Poppins"/>
              <a:ea typeface="Poppins"/>
              <a:cs typeface="Poppins"/>
              <a:sym typeface="Poppins"/>
            </a:endParaRPr>
          </a:p>
        </p:txBody>
      </p:sp>
      <p:graphicFrame>
        <p:nvGraphicFramePr>
          <p:cNvPr id="2" name="Table 1">
            <a:extLst>
              <a:ext uri="{FF2B5EF4-FFF2-40B4-BE49-F238E27FC236}">
                <a16:creationId xmlns:a16="http://schemas.microsoft.com/office/drawing/2014/main" id="{EF6219CB-BC2A-F668-C71A-F3FF512A822F}"/>
              </a:ext>
            </a:extLst>
          </p:cNvPr>
          <p:cNvGraphicFramePr>
            <a:graphicFrameLocks noGrp="1"/>
          </p:cNvGraphicFramePr>
          <p:nvPr>
            <p:extLst>
              <p:ext uri="{D42A27DB-BD31-4B8C-83A1-F6EECF244321}">
                <p14:modId xmlns:p14="http://schemas.microsoft.com/office/powerpoint/2010/main" val="3886098420"/>
              </p:ext>
            </p:extLst>
          </p:nvPr>
        </p:nvGraphicFramePr>
        <p:xfrm>
          <a:off x="2146133" y="1275983"/>
          <a:ext cx="3803650" cy="2773680"/>
        </p:xfrm>
        <a:graphic>
          <a:graphicData uri="http://schemas.openxmlformats.org/drawingml/2006/table">
            <a:tbl>
              <a:tblPr/>
              <a:tblGrid>
                <a:gridCol w="1905000">
                  <a:extLst>
                    <a:ext uri="{9D8B030D-6E8A-4147-A177-3AD203B41FA5}">
                      <a16:colId xmlns:a16="http://schemas.microsoft.com/office/drawing/2014/main" val="648841625"/>
                    </a:ext>
                  </a:extLst>
                </a:gridCol>
                <a:gridCol w="1898650">
                  <a:extLst>
                    <a:ext uri="{9D8B030D-6E8A-4147-A177-3AD203B41FA5}">
                      <a16:colId xmlns:a16="http://schemas.microsoft.com/office/drawing/2014/main" val="1051794043"/>
                    </a:ext>
                  </a:extLst>
                </a:gridCol>
              </a:tblGrid>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SQL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NoSQL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9188399"/>
                  </a:ext>
                </a:extLst>
              </a:tr>
              <a:tr h="0">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can work with smaller amounts of data</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can work with big amount of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521505"/>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supports transactions on cell level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does not support atomic transactions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862757"/>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slower querying, but faster updating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slower update, faster querying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765732"/>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Structured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unstructured or semi structured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511142"/>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OOP unfriendly (object oriented programming)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OOP friendly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981402"/>
                  </a:ext>
                </a:extLst>
              </a:tr>
            </a:tbl>
          </a:graphicData>
        </a:graphic>
      </p:graphicFrame>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 decided to use a SQL database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allows me to use my cleaned and converted data frames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perform queries on a small level.</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link the different tables with each on their relational basis.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do not care about object-oriented programming</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writing longer queries is acceptable</a:t>
            </a:r>
          </a:p>
          <a:p>
            <a:pPr marL="171450" indent="-171450" rtl="0">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rtl="0">
              <a:spcBef>
                <a:spcPts val="0"/>
              </a:spcBef>
              <a:spcAft>
                <a:spcPts val="0"/>
              </a:spcAft>
            </a:pPr>
            <a:r>
              <a:rPr lang="en-US" b="1" i="0" u="none" strike="noStrike" dirty="0">
                <a:solidFill>
                  <a:srgbClr val="202124"/>
                </a:solidFill>
                <a:effectLst/>
                <a:latin typeface="Arial" panose="020B0604020202020204" pitchFamily="34" charset="0"/>
              </a:rPr>
              <a:t>The most important factor is to be able to work with the output of my data cleaning process: structured data</a:t>
            </a:r>
          </a:p>
          <a:p>
            <a:pPr rtl="0">
              <a:spcBef>
                <a:spcPts val="0"/>
              </a:spcBef>
              <a:spcAft>
                <a:spcPts val="0"/>
              </a:spcAft>
            </a:pPr>
            <a:endParaRPr lang="en-US" b="1" i="0" u="none" strike="noStrike" dirty="0">
              <a:solidFill>
                <a:srgbClr val="202124"/>
              </a:solidFill>
              <a:effectLst/>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The relational database I will use is MySQL</a:t>
            </a:r>
            <a:r>
              <a:rPr lang="en-US" sz="1600" dirty="0"/>
              <a:t/>
            </a:r>
            <a:br>
              <a:rPr lang="en-US" sz="1600" dirty="0"/>
            </a:b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Choose a data base</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MySQL — Wikipédia">
            <a:extLst>
              <a:ext uri="{FF2B5EF4-FFF2-40B4-BE49-F238E27FC236}">
                <a16:creationId xmlns:a16="http://schemas.microsoft.com/office/drawing/2014/main" id="{7923F5AA-B8D9-F7A3-C2A8-904F69F70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200" y="180498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1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3409104" y="1161666"/>
            <a:ext cx="3476150" cy="26415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ERD</a:t>
            </a:r>
            <a:endParaRPr sz="2300" b="1" dirty="0">
              <a:solidFill>
                <a:srgbClr val="2DC5FA"/>
              </a:solidFill>
              <a:latin typeface="Poppins"/>
              <a:ea typeface="Poppins"/>
              <a:cs typeface="Poppins"/>
              <a:sym typeface="Poppins"/>
            </a:endParaRPr>
          </a:p>
        </p:txBody>
      </p:sp>
      <p:pic>
        <p:nvPicPr>
          <p:cNvPr id="3074" name="Picture 2">
            <a:extLst>
              <a:ext uri="{FF2B5EF4-FFF2-40B4-BE49-F238E27FC236}">
                <a16:creationId xmlns:a16="http://schemas.microsoft.com/office/drawing/2014/main" id="{663C3EBA-94A7-9E63-45C5-83136C856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017" y="844550"/>
            <a:ext cx="3363828" cy="336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1C7D30-AFA9-27AA-654D-F3DB8B73A173}"/>
              </a:ext>
            </a:extLst>
          </p:cNvPr>
          <p:cNvSpPr txBox="1"/>
          <p:nvPr/>
        </p:nvSpPr>
        <p:spPr>
          <a:xfrm>
            <a:off x="561000" y="1000317"/>
            <a:ext cx="4465132" cy="3662541"/>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measurement entity: unique measurement ID (primary key), location, observation time, results for average temperature and temperature increase. </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country entity: data with all countries and number of cities </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City entity: </a:t>
            </a:r>
            <a:r>
              <a:rPr lang="en-US" sz="1200" b="0" i="0" u="none" strike="noStrike" dirty="0">
                <a:solidFill>
                  <a:srgbClr val="202124"/>
                </a:solidFill>
                <a:effectLst/>
                <a:latin typeface="Arial" panose="020B0604020202020204" pitchFamily="34" charset="0"/>
              </a:rPr>
              <a:t>city name (primary key), country, average temperature in years 1996 through 2018 and their average temperature increase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economic sector entity: sector-country combination (primary key), greenhouse emission for certain sector in a certain country from 1996 to 2018</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powerplants entity: power plant name (primary key), country, primary fuel type, etc. </a:t>
            </a:r>
          </a:p>
          <a:p>
            <a:pPr rtl="0">
              <a:spcBef>
                <a:spcPts val="0"/>
              </a:spcBef>
              <a:spcAft>
                <a:spcPts val="0"/>
              </a:spcAft>
            </a:pPr>
            <a:endParaRPr lang="en-US" sz="1200" dirty="0">
              <a:solidFill>
                <a:srgbClr val="202124"/>
              </a:solidFill>
              <a:latin typeface="Arial" panose="020B0604020202020204" pitchFamily="34" charset="0"/>
            </a:endParaRPr>
          </a:p>
          <a:p>
            <a:pPr rtl="0">
              <a:spcBef>
                <a:spcPts val="0"/>
              </a:spcBef>
              <a:spcAft>
                <a:spcPts val="0"/>
              </a:spcAft>
            </a:pPr>
            <a:r>
              <a:rPr lang="en-US" sz="1200" b="1" i="0" u="none" strike="noStrike" dirty="0">
                <a:solidFill>
                  <a:srgbClr val="202124"/>
                </a:solidFill>
                <a:effectLst/>
                <a:latin typeface="Arial" panose="020B0604020202020204" pitchFamily="34" charset="0"/>
              </a:rPr>
              <a:t>All the entities have country as their foreign key referencing the country entity. This relationship between all entities will later allow me to perform various queries on correlations between the data of the different entities. </a:t>
            </a:r>
            <a:endParaRPr lang="en-US" sz="1200" b="1" dirty="0">
              <a:effectLst/>
            </a:endParaRPr>
          </a:p>
          <a:p>
            <a:r>
              <a:rPr lang="en-US" dirty="0"/>
              <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pic>
        <p:nvPicPr>
          <p:cNvPr id="6146" name="Picture 2">
            <a:extLst>
              <a:ext uri="{FF2B5EF4-FFF2-40B4-BE49-F238E27FC236}">
                <a16:creationId xmlns:a16="http://schemas.microsoft.com/office/drawing/2014/main" id="{C4E9575D-2E88-CDDA-3911-FCDCB61FC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974" y="969508"/>
            <a:ext cx="4144796" cy="363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1976437" y="1725047"/>
            <a:ext cx="4658700" cy="2749271"/>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3 different </a:t>
            </a:r>
            <a:r>
              <a:rPr lang="de-DE" sz="1200" dirty="0" err="1">
                <a:solidFill>
                  <a:srgbClr val="434343"/>
                </a:solidFill>
                <a:latin typeface="Poppins Medium"/>
                <a:ea typeface="Poppins Medium"/>
                <a:cs typeface="Poppins Medium"/>
                <a:sym typeface="Poppins Medium"/>
              </a:rPr>
              <a:t>ways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import</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tables</a:t>
            </a:r>
            <a:endParaRPr lang="de-DE"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Method </a:t>
            </a:r>
            <a:r>
              <a:rPr lang="de-DE" sz="1200" dirty="0" err="1">
                <a:solidFill>
                  <a:srgbClr val="434343"/>
                </a:solidFill>
                <a:latin typeface="+mj-lt"/>
                <a:ea typeface="Poppins Medium"/>
                <a:cs typeface="Poppins Medium"/>
                <a:sym typeface="Poppins Medium"/>
              </a:rPr>
              <a:t>above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outdated</a:t>
            </a:r>
            <a:r>
              <a:rPr lang="de-DE" sz="1200" dirty="0">
                <a:solidFill>
                  <a:srgbClr val="434343"/>
                </a:solidFill>
                <a:latin typeface="+mj-lt"/>
                <a:ea typeface="Poppins Medium"/>
                <a:cs typeface="Poppins Medium"/>
                <a:sym typeface="Poppins Medium"/>
              </a:rPr>
              <a:t> and time </a:t>
            </a:r>
            <a:r>
              <a:rPr lang="de-DE" sz="1200" dirty="0" err="1">
                <a:solidFill>
                  <a:srgbClr val="434343"/>
                </a:solidFill>
                <a:latin typeface="+mj-lt"/>
                <a:ea typeface="Poppins Medium"/>
                <a:cs typeface="Poppins Medium"/>
                <a:sym typeface="Poppins Medium"/>
              </a:rPr>
              <a:t>consuming</a:t>
            </a:r>
            <a:endParaRPr lang="de-DE" sz="1200" dirty="0">
              <a:solidFill>
                <a:srgbClr val="434343"/>
              </a:solidFill>
              <a:latin typeface="+mj-lt"/>
              <a:ea typeface="Poppins Medium"/>
              <a:cs typeface="Poppins Medium"/>
              <a:sym typeface="Poppins Medium"/>
            </a:endParaRPr>
          </a:p>
          <a:p>
            <a:pPr marL="285750" indent="-285750" algn="just"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table data import wizard method</a:t>
            </a:r>
          </a:p>
          <a:p>
            <a:pPr algn="just" rtl="0">
              <a:spcBef>
                <a:spcPts val="0"/>
              </a:spcBef>
              <a:spcAft>
                <a:spcPts val="0"/>
              </a:spcAft>
            </a:pPr>
            <a:endParaRPr lang="en-US" sz="1200" b="0" i="0" u="none" strike="noStrike" dirty="0">
              <a:solidFill>
                <a:srgbClr val="202124"/>
              </a:solidFill>
              <a:effectLst/>
              <a:latin typeface="Arial" panose="020B0604020202020204" pitchFamily="34" charset="0"/>
            </a:endParaRPr>
          </a:p>
          <a:p>
            <a:pPr marL="171450" indent="-171450" algn="just"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Two tables too large</a:t>
            </a:r>
          </a:p>
          <a:p>
            <a:pPr marL="171450" indent="-171450" algn="just"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imported the </a:t>
            </a:r>
            <a:r>
              <a:rPr lang="en-US" sz="1200" b="0" i="0" u="none" strike="noStrike" dirty="0" err="1">
                <a:solidFill>
                  <a:srgbClr val="202124"/>
                </a:solidFill>
                <a:effectLst/>
                <a:latin typeface="Arial" panose="020B0604020202020204" pitchFamily="34" charset="0"/>
              </a:rPr>
              <a:t>pymysql</a:t>
            </a:r>
            <a:r>
              <a:rPr lang="en-US" sz="1200" b="0" i="0" u="none" strike="noStrike" dirty="0">
                <a:solidFill>
                  <a:srgbClr val="202124"/>
                </a:solidFill>
                <a:effectLst/>
                <a:latin typeface="Arial" panose="020B0604020202020204" pitchFamily="34" charset="0"/>
              </a:rPr>
              <a:t> and </a:t>
            </a:r>
            <a:r>
              <a:rPr lang="en-US" sz="1200" b="0" i="0" u="none" strike="noStrike" dirty="0" err="1">
                <a:solidFill>
                  <a:srgbClr val="202124"/>
                </a:solidFill>
                <a:effectLst/>
                <a:latin typeface="Arial" panose="020B0604020202020204" pitchFamily="34" charset="0"/>
              </a:rPr>
              <a:t>sqlalchemy</a:t>
            </a:r>
            <a:r>
              <a:rPr lang="en-US" sz="1200" b="0" i="0" u="none" strike="noStrike" dirty="0">
                <a:solidFill>
                  <a:srgbClr val="202124"/>
                </a:solidFill>
                <a:effectLst/>
                <a:latin typeface="Arial" panose="020B0604020202020204" pitchFamily="34" charset="0"/>
              </a:rPr>
              <a:t> library to set up a connection between MySQL local server and my </a:t>
            </a:r>
            <a:r>
              <a:rPr lang="en-US" sz="1200" b="0" i="0" u="none" strike="noStrike" dirty="0" err="1">
                <a:solidFill>
                  <a:srgbClr val="202124"/>
                </a:solidFill>
                <a:effectLst/>
                <a:latin typeface="Arial" panose="020B0604020202020204" pitchFamily="34" charset="0"/>
              </a:rPr>
              <a:t>jupyter</a:t>
            </a:r>
            <a:r>
              <a:rPr lang="en-US" sz="1200" b="0" i="0" u="none" strike="noStrike" dirty="0">
                <a:solidFill>
                  <a:srgbClr val="202124"/>
                </a:solidFill>
                <a:effectLst/>
                <a:latin typeface="Arial" panose="020B0604020202020204" pitchFamily="34" charset="0"/>
              </a:rPr>
              <a:t> notebook and import the data into my database with created engine.</a:t>
            </a:r>
            <a:endParaRPr lang="en-US" sz="1200" b="0" dirty="0">
              <a:effectLst/>
            </a:endParaRPr>
          </a:p>
          <a:p>
            <a:r>
              <a:rPr lang="en-US" sz="1600" dirty="0"/>
              <a:t/>
            </a:r>
            <a:br>
              <a:rPr lang="en-US" sz="1600" dirty="0"/>
            </a:br>
            <a:endParaRPr sz="1200"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450008" y="428225"/>
            <a:ext cx="5575913"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importation into Database</a:t>
            </a:r>
            <a:endParaRPr sz="2300" b="1" dirty="0">
              <a:solidFill>
                <a:srgbClr val="2DC5FA"/>
              </a:solidFill>
              <a:latin typeface="Poppins"/>
              <a:ea typeface="Poppins"/>
              <a:cs typeface="Poppins"/>
              <a:sym typeface="Poppins"/>
            </a:endParaRPr>
          </a:p>
        </p:txBody>
      </p:sp>
      <p:pic>
        <p:nvPicPr>
          <p:cNvPr id="7170" name="Picture 2">
            <a:extLst>
              <a:ext uri="{FF2B5EF4-FFF2-40B4-BE49-F238E27FC236}">
                <a16:creationId xmlns:a16="http://schemas.microsoft.com/office/drawing/2014/main" id="{8E8345F9-1BB5-2207-D95B-F358347FB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437" y="1106027"/>
            <a:ext cx="51911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5C8BF-AE48-CABE-103B-C1769300C8A6}"/>
              </a:ext>
            </a:extLst>
          </p:cNvPr>
          <p:cNvPicPr>
            <a:picLocks noChangeAspect="1"/>
          </p:cNvPicPr>
          <p:nvPr/>
        </p:nvPicPr>
        <p:blipFill>
          <a:blip r:embed="rId5"/>
          <a:stretch>
            <a:fillRect/>
          </a:stretch>
        </p:blipFill>
        <p:spPr>
          <a:xfrm>
            <a:off x="870357" y="3824002"/>
            <a:ext cx="7403284" cy="767413"/>
          </a:xfrm>
          <a:prstGeom prst="rect">
            <a:avLst/>
          </a:prstGeom>
        </p:spPr>
      </p:pic>
    </p:spTree>
    <p:extLst>
      <p:ext uri="{BB962C8B-B14F-4D97-AF65-F5344CB8AC3E}">
        <p14:creationId xmlns:p14="http://schemas.microsoft.com/office/powerpoint/2010/main" val="39097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change</a:t>
            </a:r>
            <a:r>
              <a:rPr lang="de-DE" sz="1200" b="1" dirty="0">
                <a:solidFill>
                  <a:srgbClr val="434343"/>
                </a:solidFill>
                <a:latin typeface="Poppins"/>
                <a:ea typeface="Poppins"/>
                <a:cs typeface="Poppins"/>
                <a:sym typeface="Poppins"/>
              </a:rPr>
              <a:t>/</a:t>
            </a: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research</a:t>
            </a:r>
            <a:endParaRPr lang="de-DE"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a:solidFill>
                  <a:srgbClr val="434343"/>
                </a:solidFill>
                <a:latin typeface="Poppins"/>
                <a:ea typeface="Poppins"/>
                <a:cs typeface="Poppins"/>
                <a:sym typeface="Poppins"/>
              </a:rPr>
              <a:t>A </a:t>
            </a:r>
            <a:r>
              <a:rPr lang="de-DE" sz="1200" dirty="0" err="1">
                <a:solidFill>
                  <a:srgbClr val="434343"/>
                </a:solidFill>
                <a:latin typeface="Poppins"/>
                <a:ea typeface="Poppins"/>
                <a:cs typeface="Poppins"/>
                <a:sym typeface="Poppins"/>
              </a:rPr>
              <a:t>lot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of</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controversial</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data</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about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temperature</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increase</a:t>
            </a:r>
            <a:r>
              <a:rPr lang="de-DE" sz="1200" dirty="0">
                <a:solidFill>
                  <a:srgbClr val="434343"/>
                </a:solidFill>
                <a:latin typeface="Poppins"/>
                <a:ea typeface="Poppins"/>
                <a:cs typeface="Poppins"/>
                <a:sym typeface="Poppins"/>
              </a:rPr>
              <a:t> on a global </a:t>
            </a:r>
            <a:r>
              <a:rPr lang="de-DE" sz="1200" dirty="0" err="1">
                <a:solidFill>
                  <a:srgbClr val="434343"/>
                </a:solidFill>
                <a:latin typeface="Poppins"/>
                <a:ea typeface="Poppins"/>
                <a:cs typeface="Poppins"/>
                <a:sym typeface="Poppins"/>
              </a:rPr>
              <a:t>level</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err="1">
                <a:solidFill>
                  <a:srgbClr val="434343"/>
                </a:solidFill>
                <a:latin typeface="Poppins"/>
                <a:ea typeface="Poppins"/>
                <a:cs typeface="Poppins"/>
                <a:sym typeface="Poppins"/>
              </a:rPr>
              <a:t>Is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change</a:t>
            </a:r>
            <a:r>
              <a:rPr lang="de-DE" sz="1200" b="1" dirty="0">
                <a:solidFill>
                  <a:srgbClr val="434343"/>
                </a:solidFill>
                <a:latin typeface="Poppins"/>
                <a:ea typeface="Poppins"/>
                <a:cs typeface="Poppins"/>
                <a:sym typeface="Poppins"/>
              </a:rPr>
              <a:t> in </a:t>
            </a:r>
            <a:r>
              <a:rPr lang="de-DE" sz="1200" b="1" dirty="0" err="1">
                <a:solidFill>
                  <a:srgbClr val="434343"/>
                </a:solidFill>
                <a:latin typeface="Poppins"/>
                <a:ea typeface="Poppins"/>
                <a:cs typeface="Poppins"/>
                <a:sym typeface="Poppins"/>
              </a:rPr>
              <a:t>terms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of</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increasing</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temperatures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reflected</a:t>
            </a:r>
            <a:r>
              <a:rPr lang="de-DE" sz="1200" b="1" dirty="0">
                <a:solidFill>
                  <a:srgbClr val="434343"/>
                </a:solidFill>
                <a:latin typeface="Poppins"/>
                <a:ea typeface="Poppins"/>
                <a:cs typeface="Poppins"/>
                <a:sym typeface="Poppins"/>
              </a:rPr>
              <a:t> in </a:t>
            </a:r>
            <a:r>
              <a:rPr lang="de-DE" sz="1200" b="1" dirty="0" err="1">
                <a:solidFill>
                  <a:srgbClr val="434343"/>
                </a:solidFill>
                <a:latin typeface="Poppins"/>
                <a:ea typeface="Poppins"/>
                <a:cs typeface="Poppins"/>
                <a:sym typeface="Poppins"/>
              </a:rPr>
              <a:t>data</a:t>
            </a:r>
            <a:r>
              <a:rPr lang="de-DE" sz="1200" b="1" dirty="0">
                <a:solidFill>
                  <a:srgbClr val="434343"/>
                </a:solidFill>
                <a:latin typeface="Poppins"/>
                <a:ea typeface="Poppins"/>
                <a:cs typeface="Poppins"/>
                <a:sym typeface="Poppins"/>
              </a:rPr>
              <a:t>?</a:t>
            </a: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err="1">
                <a:solidFill>
                  <a:srgbClr val="434343"/>
                </a:solidFill>
                <a:latin typeface="Poppins"/>
                <a:ea typeface="Poppins"/>
                <a:cs typeface="Poppins"/>
                <a:sym typeface="Poppins"/>
              </a:rPr>
              <a:t>Nevertheless</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no</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doubt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about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certain</a:t>
            </a:r>
            <a:r>
              <a:rPr lang="de-DE" sz="1200" dirty="0">
                <a:solidFill>
                  <a:srgbClr val="434343"/>
                </a:solidFill>
                <a:latin typeface="Poppins"/>
                <a:ea typeface="Poppins"/>
                <a:cs typeface="Poppins"/>
                <a:sym typeface="Poppins"/>
              </a:rPr>
              <a:t> regional </a:t>
            </a:r>
            <a:r>
              <a:rPr lang="de-DE" sz="1200" dirty="0" err="1">
                <a:solidFill>
                  <a:srgbClr val="434343"/>
                </a:solidFill>
                <a:latin typeface="Poppins"/>
                <a:ea typeface="Poppins"/>
                <a:cs typeface="Poppins"/>
                <a:sym typeface="Poppins"/>
              </a:rPr>
              <a:t>increases</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err="1">
                <a:solidFill>
                  <a:srgbClr val="434343"/>
                </a:solidFill>
                <a:latin typeface="Poppins"/>
                <a:ea typeface="Poppins"/>
                <a:cs typeface="Poppins"/>
                <a:sym typeface="Poppins"/>
              </a:rPr>
              <a:t>What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factors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could</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be</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responsible</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for</a:t>
            </a:r>
            <a:r>
              <a:rPr lang="de-DE" sz="1200" b="1" dirty="0">
                <a:solidFill>
                  <a:srgbClr val="434343"/>
                </a:solidFill>
                <a:latin typeface="Poppins"/>
                <a:ea typeface="Poppins"/>
                <a:cs typeface="Poppins"/>
                <a:sym typeface="Poppins"/>
              </a:rPr>
              <a:t> regional </a:t>
            </a:r>
            <a:r>
              <a:rPr lang="de-DE" sz="1200" b="1" dirty="0" err="1">
                <a:solidFill>
                  <a:srgbClr val="434343"/>
                </a:solidFill>
                <a:latin typeface="Poppins"/>
                <a:ea typeface="Poppins"/>
                <a:cs typeface="Poppins"/>
                <a:sym typeface="Poppins"/>
              </a:rPr>
              <a:t>increasing</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temperatures</a:t>
            </a:r>
            <a:r>
              <a:rPr lang="de-DE" sz="1200" b="1" dirty="0">
                <a:solidFill>
                  <a:srgbClr val="434343"/>
                </a:solidFill>
                <a:latin typeface="Poppins"/>
                <a:ea typeface="Poppins"/>
                <a:cs typeface="Poppins"/>
                <a:sym typeface="Poppins"/>
              </a:rPr>
              <a:t>?</a:t>
            </a: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cs typeface="Poppins"/>
              <a:sym typeface="Poppins"/>
            </a:endParaRPr>
          </a:p>
          <a:p>
            <a:r>
              <a:rPr lang="en-US" sz="1600" dirty="0"/>
              <a:t/>
            </a:r>
            <a:br>
              <a:rPr lang="en-US" sz="1600" dirty="0"/>
            </a:b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Tables</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F753899F-8FBF-D7FF-6F3F-99A92ED70F30}"/>
              </a:ext>
            </a:extLst>
          </p:cNvPr>
          <p:cNvPicPr>
            <a:picLocks noChangeAspect="1"/>
          </p:cNvPicPr>
          <p:nvPr/>
        </p:nvPicPr>
        <p:blipFill>
          <a:blip r:embed="rId4"/>
          <a:stretch>
            <a:fillRect/>
          </a:stretch>
        </p:blipFill>
        <p:spPr>
          <a:xfrm>
            <a:off x="561000" y="1766907"/>
            <a:ext cx="4011000" cy="1857629"/>
          </a:xfrm>
          <a:prstGeom prst="rect">
            <a:avLst/>
          </a:prstGeom>
        </p:spPr>
      </p:pic>
      <p:pic>
        <p:nvPicPr>
          <p:cNvPr id="3" name="Picture 2">
            <a:extLst>
              <a:ext uri="{FF2B5EF4-FFF2-40B4-BE49-F238E27FC236}">
                <a16:creationId xmlns:a16="http://schemas.microsoft.com/office/drawing/2014/main" id="{DE5B91B6-A0A9-9BE4-BBCA-1EC02613E9D5}"/>
              </a:ext>
            </a:extLst>
          </p:cNvPr>
          <p:cNvPicPr>
            <a:picLocks noChangeAspect="1"/>
          </p:cNvPicPr>
          <p:nvPr/>
        </p:nvPicPr>
        <p:blipFill>
          <a:blip r:embed="rId5"/>
          <a:stretch>
            <a:fillRect/>
          </a:stretch>
        </p:blipFill>
        <p:spPr>
          <a:xfrm>
            <a:off x="4682250" y="1795987"/>
            <a:ext cx="3732701" cy="1878030"/>
          </a:xfrm>
          <a:prstGeom prst="rect">
            <a:avLst/>
          </a:prstGeom>
        </p:spPr>
      </p:pic>
    </p:spTree>
    <p:extLst>
      <p:ext uri="{BB962C8B-B14F-4D97-AF65-F5344CB8AC3E}">
        <p14:creationId xmlns:p14="http://schemas.microsoft.com/office/powerpoint/2010/main" val="3924554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checking the baseline question of my business case: does the data reflect increasing temperatures over the last couple of years and which countries had the highest average temperature increase</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used the measurement table, grouped countries, aggregated average temperature increase for each</a:t>
            </a:r>
          </a:p>
          <a:p>
            <a:pPr marL="171450" lvl="0" indent="-1714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Displayed top 10 results</a:t>
            </a: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98B1F138-6D58-ADEC-03EE-CB324173EFB5}"/>
              </a:ext>
            </a:extLst>
          </p:cNvPr>
          <p:cNvPicPr>
            <a:picLocks noChangeAspect="1"/>
          </p:cNvPicPr>
          <p:nvPr/>
        </p:nvPicPr>
        <p:blipFill>
          <a:blip r:embed="rId4"/>
          <a:stretch>
            <a:fillRect/>
          </a:stretch>
        </p:blipFill>
        <p:spPr>
          <a:xfrm>
            <a:off x="5550450" y="834718"/>
            <a:ext cx="3016405" cy="1892397"/>
          </a:xfrm>
          <a:prstGeom prst="rect">
            <a:avLst/>
          </a:prstGeom>
        </p:spPr>
      </p:pic>
      <p:pic>
        <p:nvPicPr>
          <p:cNvPr id="5" name="Picture 4">
            <a:extLst>
              <a:ext uri="{FF2B5EF4-FFF2-40B4-BE49-F238E27FC236}">
                <a16:creationId xmlns:a16="http://schemas.microsoft.com/office/drawing/2014/main" id="{4587F000-9CF0-B5FD-56A1-4D32142A571F}"/>
              </a:ext>
            </a:extLst>
          </p:cNvPr>
          <p:cNvPicPr>
            <a:picLocks noChangeAspect="1"/>
          </p:cNvPicPr>
          <p:nvPr/>
        </p:nvPicPr>
        <p:blipFill>
          <a:blip r:embed="rId5"/>
          <a:stretch>
            <a:fillRect/>
          </a:stretch>
        </p:blipFill>
        <p:spPr>
          <a:xfrm>
            <a:off x="719394" y="2887236"/>
            <a:ext cx="5048509" cy="156853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mj-lt"/>
                <a:ea typeface="Poppins Medium"/>
                <a:cs typeface="Poppins Medium"/>
                <a:sym typeface="Poppins Medium"/>
              </a:rPr>
              <a:t>Checking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correlation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between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increases</a:t>
            </a:r>
            <a:r>
              <a:rPr lang="de-DE" sz="1200" dirty="0">
                <a:solidFill>
                  <a:srgbClr val="434343"/>
                </a:solidFill>
                <a:latin typeface="+mj-lt"/>
                <a:ea typeface="Poppins Medium"/>
                <a:cs typeface="Poppins Medium"/>
                <a:sym typeface="Poppins Medium"/>
              </a:rPr>
              <a:t> and </a:t>
            </a:r>
            <a:r>
              <a:rPr lang="de-DE" sz="1200" dirty="0" err="1">
                <a:solidFill>
                  <a:srgbClr val="434343"/>
                </a:solidFill>
                <a:latin typeface="+mj-lt"/>
                <a:ea typeface="Poppins Medium"/>
                <a:cs typeface="Poppins Medium"/>
                <a:sym typeface="Poppins Medium"/>
              </a:rPr>
              <a:t>my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two</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factors</a:t>
            </a:r>
            <a:r>
              <a:rPr lang="de-DE" sz="1200" dirty="0">
                <a:solidFill>
                  <a:srgbClr val="434343"/>
                </a:solidFill>
                <a:latin typeface="+mj-lt"/>
                <a:ea typeface="Poppins Medium"/>
                <a:cs typeface="Poppins Medium"/>
                <a:sym typeface="Poppins Medium"/>
              </a:rPr>
              <a:t> </a:t>
            </a: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mj-lt"/>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started with power plants table</a:t>
            </a: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grouping by countries, aggregating the number of power plants whose primary fuel type is carbon based</a:t>
            </a:r>
          </a:p>
          <a:p>
            <a:pPr marL="171450" lvl="1"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such as e.g. natural oil or coal.</a:t>
            </a:r>
          </a:p>
          <a:p>
            <a:pPr marL="171450" lvl="1" indent="-171450">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1" indent="-171450">
              <a:buFont typeface="Wingdings" panose="05000000000000000000" pitchFamily="2" charset="2"/>
              <a:buChar char="§"/>
            </a:pPr>
            <a:r>
              <a:rPr lang="en-US" sz="1200" dirty="0">
                <a:solidFill>
                  <a:srgbClr val="202124"/>
                </a:solidFill>
                <a:latin typeface="Arial" panose="020B0604020202020204" pitchFamily="34" charset="0"/>
              </a:rPr>
              <a:t>On the right </a:t>
            </a:r>
            <a:r>
              <a:rPr lang="en-US" sz="1200" b="0" i="0" u="none" strike="noStrike" dirty="0">
                <a:solidFill>
                  <a:srgbClr val="202124"/>
                </a:solidFill>
                <a:effectLst/>
                <a:latin typeface="Arial" panose="020B0604020202020204" pitchFamily="34" charset="0"/>
              </a:rPr>
              <a:t>top 10 countries with the highest number of such power plants.</a:t>
            </a:r>
            <a:endParaRPr sz="1200" dirty="0">
              <a:solidFill>
                <a:srgbClr val="434343"/>
              </a:solidFill>
              <a:latin typeface="+mj-lt"/>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3A6B3F60-5BBD-8267-2643-7FF38AD97DED}"/>
              </a:ext>
            </a:extLst>
          </p:cNvPr>
          <p:cNvPicPr>
            <a:picLocks noChangeAspect="1"/>
          </p:cNvPicPr>
          <p:nvPr/>
        </p:nvPicPr>
        <p:blipFill rotWithShape="1">
          <a:blip r:embed="rId4"/>
          <a:srcRect b="10604"/>
          <a:stretch/>
        </p:blipFill>
        <p:spPr>
          <a:xfrm>
            <a:off x="671250" y="2956235"/>
            <a:ext cx="3600635" cy="1572516"/>
          </a:xfrm>
          <a:prstGeom prst="rect">
            <a:avLst/>
          </a:prstGeom>
        </p:spPr>
      </p:pic>
      <p:pic>
        <p:nvPicPr>
          <p:cNvPr id="5" name="Picture 4">
            <a:extLst>
              <a:ext uri="{FF2B5EF4-FFF2-40B4-BE49-F238E27FC236}">
                <a16:creationId xmlns:a16="http://schemas.microsoft.com/office/drawing/2014/main" id="{1E45DDEA-86C1-B18B-8CF9-6D7EDCD1BB2D}"/>
              </a:ext>
            </a:extLst>
          </p:cNvPr>
          <p:cNvPicPr>
            <a:picLocks noChangeAspect="1"/>
          </p:cNvPicPr>
          <p:nvPr/>
        </p:nvPicPr>
        <p:blipFill>
          <a:blip r:embed="rId5"/>
          <a:stretch>
            <a:fillRect/>
          </a:stretch>
        </p:blipFill>
        <p:spPr>
          <a:xfrm>
            <a:off x="5717945" y="922325"/>
            <a:ext cx="2292468" cy="1892397"/>
          </a:xfrm>
          <a:prstGeom prst="rect">
            <a:avLst/>
          </a:prstGeom>
        </p:spPr>
      </p:pic>
    </p:spTree>
    <p:extLst>
      <p:ext uri="{BB962C8B-B14F-4D97-AF65-F5344CB8AC3E}">
        <p14:creationId xmlns:p14="http://schemas.microsoft.com/office/powerpoint/2010/main" val="197870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3628901" cy="33489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Using a left join, aggregated the results of this query and the previous query</a:t>
            </a: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a:t>
            </a:r>
            <a:r>
              <a:rPr lang="en-US" sz="1200" b="0" i="0" u="none" strike="noStrike" dirty="0">
                <a:solidFill>
                  <a:srgbClr val="202124"/>
                </a:solidFill>
                <a:effectLst/>
                <a:latin typeface="Arial" panose="020B0604020202020204" pitchFamily="34" charset="0"/>
              </a:rPr>
              <a:t>heck if those countries are among countries which use carbon based fuels powerplants.</a:t>
            </a:r>
          </a:p>
          <a:p>
            <a:pPr marL="285750" lvl="0" indent="-2857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r>
              <a:rPr lang="en-US" sz="1200" b="1" dirty="0">
                <a:solidFill>
                  <a:srgbClr val="202124"/>
                </a:solidFill>
                <a:latin typeface="Arial" panose="020B0604020202020204" pitchFamily="34" charset="0"/>
                <a:ea typeface="Poppins Medium"/>
                <a:cs typeface="Poppins Medium"/>
                <a:sym typeface="Poppins Medium"/>
              </a:rPr>
              <a:t>Results:</a:t>
            </a: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Seven are among those countries having carbon based using powerplants</a:t>
            </a: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Turkey and check republic among top 25 </a:t>
            </a:r>
          </a:p>
          <a:p>
            <a:pPr marL="285750" lvl="0" indent="-285750" algn="l" rtl="0">
              <a:lnSpc>
                <a:spcPct val="100000"/>
              </a:lnSpc>
              <a:spcBef>
                <a:spcPts val="0"/>
              </a:spcBef>
              <a:spcAft>
                <a:spcPts val="0"/>
              </a:spcAft>
              <a:buFont typeface="Wingdings" panose="05000000000000000000" pitchFamily="2" charset="2"/>
              <a:buChar char="§"/>
            </a:pPr>
            <a:endParaRPr sz="1200" b="1"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1026" name="Picture 2">
            <a:extLst>
              <a:ext uri="{FF2B5EF4-FFF2-40B4-BE49-F238E27FC236}">
                <a16:creationId xmlns:a16="http://schemas.microsoft.com/office/drawing/2014/main" id="{72DF282B-8007-5DE8-032D-A1377F682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308" y="988541"/>
            <a:ext cx="4444467" cy="304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05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a:t>
            </a:r>
            <a:r>
              <a:rPr lang="en-US" sz="1200" b="0" i="0" u="none" strike="noStrike" dirty="0">
                <a:solidFill>
                  <a:srgbClr val="202124"/>
                </a:solidFill>
                <a:effectLst/>
                <a:latin typeface="Arial" panose="020B0604020202020204" pitchFamily="34" charset="0"/>
              </a:rPr>
              <a:t>heck my second factor: is there a correlation between how dominant economic sectors with high greenhouse gas emissions are represented in countries and their temperature increase</a:t>
            </a:r>
          </a:p>
          <a:p>
            <a:pPr marL="171450" indent="-171450" rtl="0">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1" dirty="0">
                <a:solidFill>
                  <a:srgbClr val="202124"/>
                </a:solidFill>
                <a:latin typeface="Arial" panose="020B0604020202020204" pitchFamily="34" charset="0"/>
              </a:rPr>
              <a:t>W</a:t>
            </a:r>
            <a:r>
              <a:rPr lang="en-US" sz="1200" b="1" i="0" u="none" strike="noStrike" dirty="0">
                <a:solidFill>
                  <a:srgbClr val="202124"/>
                </a:solidFill>
                <a:effectLst/>
                <a:latin typeface="Arial" panose="020B0604020202020204" pitchFamily="34" charset="0"/>
              </a:rPr>
              <a:t>hich economic sectors have the highest greenhouse gas emissions?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Using the sector country combo table, grouping by sector summing the values for every sector in the last 5 years</a:t>
            </a:r>
            <a:r>
              <a:rPr lang="en-US" sz="1600" dirty="0"/>
              <a:t/>
            </a:r>
            <a:br>
              <a:rPr lang="en-US" sz="1600" dirty="0"/>
            </a:b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E24EBA36-391F-1D03-2DC8-0F907B8F8257}"/>
              </a:ext>
            </a:extLst>
          </p:cNvPr>
          <p:cNvPicPr>
            <a:picLocks noChangeAspect="1"/>
          </p:cNvPicPr>
          <p:nvPr/>
        </p:nvPicPr>
        <p:blipFill>
          <a:blip r:embed="rId4"/>
          <a:stretch>
            <a:fillRect/>
          </a:stretch>
        </p:blipFill>
        <p:spPr>
          <a:xfrm>
            <a:off x="5440200" y="724701"/>
            <a:ext cx="2637970" cy="2364487"/>
          </a:xfrm>
          <a:prstGeom prst="rect">
            <a:avLst/>
          </a:prstGeom>
        </p:spPr>
      </p:pic>
      <p:pic>
        <p:nvPicPr>
          <p:cNvPr id="5" name="Picture 4">
            <a:extLst>
              <a:ext uri="{FF2B5EF4-FFF2-40B4-BE49-F238E27FC236}">
                <a16:creationId xmlns:a16="http://schemas.microsoft.com/office/drawing/2014/main" id="{47D41326-F415-710F-1F9A-DB722EB9F962}"/>
              </a:ext>
            </a:extLst>
          </p:cNvPr>
          <p:cNvPicPr>
            <a:picLocks noChangeAspect="1"/>
          </p:cNvPicPr>
          <p:nvPr/>
        </p:nvPicPr>
        <p:blipFill>
          <a:blip r:embed="rId5"/>
          <a:stretch>
            <a:fillRect/>
          </a:stretch>
        </p:blipFill>
        <p:spPr>
          <a:xfrm>
            <a:off x="940051" y="3224835"/>
            <a:ext cx="3581584" cy="819192"/>
          </a:xfrm>
          <a:prstGeom prst="rect">
            <a:avLst/>
          </a:prstGeom>
        </p:spPr>
      </p:pic>
    </p:spTree>
    <p:extLst>
      <p:ext uri="{BB962C8B-B14F-4D97-AF65-F5344CB8AC3E}">
        <p14:creationId xmlns:p14="http://schemas.microsoft.com/office/powerpoint/2010/main" val="426060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098458"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Using same table, grouping by country, summing all of the values that have been collected for the emissions of those 3 sectors shown before for the last five years, ordering values </a:t>
            </a:r>
            <a:r>
              <a:rPr lang="en-US" sz="1200" b="0" i="0" u="none" strike="noStrike" dirty="0" err="1">
                <a:solidFill>
                  <a:srgbClr val="202124"/>
                </a:solidFill>
                <a:effectLst/>
                <a:latin typeface="Arial" panose="020B0604020202020204" pitchFamily="34" charset="0"/>
              </a:rPr>
              <a:t>descendingly</a:t>
            </a:r>
            <a:r>
              <a:rPr lang="en-US" sz="1200" b="0" i="0" u="none" strike="noStrike" dirty="0">
                <a:solidFill>
                  <a:srgbClr val="202124"/>
                </a:solidFill>
                <a:effectLst/>
                <a:latin typeface="Arial" panose="020B0604020202020204" pitchFamily="34" charset="0"/>
              </a:rPr>
              <a:t>. </a:t>
            </a:r>
          </a:p>
          <a:p>
            <a:pPr marL="171450" indent="-171450" rtl="0">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 are top ten temperature-increasing countries are among those having data on these 3 sectors?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Joined a temporary table displaying those top ten countries</a:t>
            </a:r>
          </a:p>
          <a:p>
            <a:pPr rtl="0">
              <a:spcBef>
                <a:spcPts val="0"/>
              </a:spcBef>
              <a:spcAft>
                <a:spcPts val="0"/>
              </a:spcAft>
            </a:pPr>
            <a:endParaRPr lang="en-US" sz="1200" dirty="0">
              <a:solidFill>
                <a:srgbClr val="202124"/>
              </a:solidFill>
              <a:latin typeface="Arial" panose="020B0604020202020204" pitchFamily="34" charset="0"/>
            </a:endParaRPr>
          </a:p>
          <a:p>
            <a:pPr rtl="0">
              <a:spcBef>
                <a:spcPts val="0"/>
              </a:spcBef>
              <a:spcAft>
                <a:spcPts val="0"/>
              </a:spcAft>
            </a:pPr>
            <a:r>
              <a:rPr lang="en-US" sz="1200" b="1" dirty="0">
                <a:solidFill>
                  <a:srgbClr val="202124"/>
                </a:solidFill>
                <a:latin typeface="Arial" panose="020B0604020202020204" pitchFamily="34" charset="0"/>
              </a:rPr>
              <a:t>Results:</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All top 10 countries among the those we with data on sectors with high GHG emission</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5 of them being among the top 40</a:t>
            </a: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7BF17D22-7600-D7EA-9850-67C422CE399B}"/>
              </a:ext>
            </a:extLst>
          </p:cNvPr>
          <p:cNvPicPr>
            <a:picLocks noChangeAspect="1"/>
          </p:cNvPicPr>
          <p:nvPr/>
        </p:nvPicPr>
        <p:blipFill>
          <a:blip r:embed="rId4"/>
          <a:stretch>
            <a:fillRect/>
          </a:stretch>
        </p:blipFill>
        <p:spPr>
          <a:xfrm>
            <a:off x="4627606" y="1910865"/>
            <a:ext cx="3974546" cy="2432904"/>
          </a:xfrm>
          <a:prstGeom prst="rect">
            <a:avLst/>
          </a:prstGeom>
        </p:spPr>
      </p:pic>
    </p:spTree>
    <p:extLst>
      <p:ext uri="{BB962C8B-B14F-4D97-AF65-F5344CB8AC3E}">
        <p14:creationId xmlns:p14="http://schemas.microsoft.com/office/powerpoint/2010/main" val="316122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49" y="922325"/>
            <a:ext cx="7342107"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Against expectations, exploratory analysis has revealed there has not been a general temperature increase over the past years </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rather a form of up and down cycle with temperatures falling and rising every few years</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on a country level there has been temperature increases, reaching up to 1 degree per year on average</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Regarding the given data, conclude that there are correlations</a:t>
            </a:r>
            <a:r>
              <a:rPr lang="en-US" sz="1200" b="0" i="0" u="none" strike="noStrike" dirty="0">
                <a:solidFill>
                  <a:srgbClr val="202124"/>
                </a:solidFill>
                <a:effectLst/>
                <a:latin typeface="Arial" panose="020B0604020202020204" pitchFamily="34" charset="0"/>
              </a:rPr>
              <a:t> between the factors defined in my business case and the increasing temperatures of the countries with the highest temperature increases</a:t>
            </a:r>
          </a:p>
          <a:p>
            <a:pPr marL="171450" lvl="0" indent="-1714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keep in mind: these conclusions are all based on the given data sets used only</a:t>
            </a: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Conclusions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296268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1000" y="1432550"/>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Climat change through the eyes of data</a:t>
            </a:r>
            <a:endParaRPr sz="2300" b="1" dirty="0">
              <a:solidFill>
                <a:srgbClr val="2DC5FA"/>
              </a:solidFill>
              <a:latin typeface="Poppins"/>
              <a:ea typeface="Poppins"/>
              <a:cs typeface="Poppins"/>
              <a:sym typeface="Poppins"/>
            </a:endParaRPr>
          </a:p>
        </p:txBody>
      </p:sp>
      <p:sp>
        <p:nvSpPr>
          <p:cNvPr id="149" name="Google Shape;149;p27"/>
          <p:cNvSpPr txBox="1"/>
          <p:nvPr/>
        </p:nvSpPr>
        <p:spPr>
          <a:xfrm>
            <a:off x="671250" y="2604837"/>
            <a:ext cx="342207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Ferdinand, Leube</a:t>
            </a:r>
            <a:endParaRPr sz="2300" b="1" dirty="0">
              <a:solidFill>
                <a:srgbClr val="2DC5FA"/>
              </a:solidFill>
              <a:latin typeface="Poppins"/>
              <a:ea typeface="Poppins"/>
              <a:cs typeface="Poppins"/>
              <a:sym typeface="Poppins"/>
            </a:endParaRPr>
          </a:p>
        </p:txBody>
      </p:sp>
      <p:sp>
        <p:nvSpPr>
          <p:cNvPr id="150" name="Google Shape;150;p27"/>
          <p:cNvSpPr txBox="1"/>
          <p:nvPr/>
        </p:nvSpPr>
        <p:spPr>
          <a:xfrm>
            <a:off x="5763133" y="2571750"/>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Questions?</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7089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main methods and ideas</a:t>
            </a:r>
          </a:p>
          <a:p>
            <a:pPr marL="0" lvl="0" indent="0" algn="l" rtl="0">
              <a:lnSpc>
                <a:spcPct val="150000"/>
              </a:lnSpc>
              <a:spcBef>
                <a:spcPts val="0"/>
              </a:spcBef>
              <a:spcAft>
                <a:spcPts val="0"/>
              </a:spcAft>
              <a:buNone/>
            </a:pPr>
            <a:endParaRPr lang="en" sz="1200" b="1"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Investigation of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L</a:t>
            </a:r>
            <a:r>
              <a:rPr lang="en" sz="1200" dirty="0">
                <a:solidFill>
                  <a:srgbClr val="434343"/>
                </a:solidFill>
                <a:latin typeface="Poppins"/>
                <a:ea typeface="Poppins"/>
                <a:cs typeface="Poppins"/>
                <a:sym typeface="Poppins"/>
              </a:rPr>
              <a:t>ook for data related to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Data collection</a:t>
            </a:r>
          </a:p>
          <a:p>
            <a:pPr marL="171450" lvl="0" indent="-171450" algn="l" rtl="0">
              <a:lnSpc>
                <a:spcPct val="150000"/>
              </a:lnSpc>
              <a:spcBef>
                <a:spcPts val="0"/>
              </a:spcBef>
              <a:spcAft>
                <a:spcPts val="0"/>
              </a:spcAft>
              <a:buFont typeface="Wingdings" panose="05000000000000000000" pitchFamily="2" charset="2"/>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cleaning</a:t>
            </a:r>
            <a:r>
              <a:rPr lang="de-DE" sz="1200" dirty="0">
                <a:solidFill>
                  <a:srgbClr val="434343"/>
                </a:solidFill>
                <a:latin typeface="Poppins"/>
                <a:ea typeface="Poppins"/>
                <a:cs typeface="Poppins"/>
                <a:sym typeface="Poppins"/>
              </a:rPr>
              <a:t> and </a:t>
            </a:r>
            <a:r>
              <a:rPr lang="de-DE" sz="1200" dirty="0" err="1">
                <a:solidFill>
                  <a:srgbClr val="434343"/>
                </a:solidFill>
                <a:latin typeface="Poppins"/>
                <a:ea typeface="Poppins"/>
                <a:cs typeface="Poppins"/>
                <a:sym typeface="Poppins"/>
              </a:rPr>
              <a:t>exploratory</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analysis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
            </a:r>
            <a:r>
              <a:rPr lang="en" sz="1200" dirty="0">
                <a:solidFill>
                  <a:srgbClr val="434343"/>
                </a:solidFill>
                <a:latin typeface="Poppins"/>
                <a:ea typeface="Poppins"/>
                <a:cs typeface="Poppins"/>
                <a:sym typeface="Poppins"/>
              </a:rPr>
              <a:t>ecide on database type</a:t>
            </a:r>
          </a:p>
          <a:p>
            <a:pPr marL="171450" lvl="0" indent="-171450" algn="l" rtl="0">
              <a:lnSpc>
                <a:spcPct val="150000"/>
              </a:lnSpc>
              <a:spcBef>
                <a:spcPts val="0"/>
              </a:spcBef>
              <a:spcAft>
                <a:spcPts val="0"/>
              </a:spcAft>
              <a:buFont typeface="Wingdings" panose="05000000000000000000" pitchFamily="2" charset="2"/>
              <a:buChar char="§"/>
            </a:pPr>
            <a:r>
              <a:rPr lang="en" sz="1200" dirty="0">
                <a:solidFill>
                  <a:srgbClr val="434343"/>
                </a:solidFill>
                <a:latin typeface="Poppins"/>
                <a:ea typeface="Poppins"/>
                <a:cs typeface="Poppins"/>
                <a:sym typeface="Poppins"/>
              </a:rPr>
              <a:t>Build my ERD Model</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C</a:t>
            </a:r>
            <a:r>
              <a:rPr lang="en" sz="1200" dirty="0">
                <a:solidFill>
                  <a:srgbClr val="434343"/>
                </a:solidFill>
                <a:latin typeface="Poppins"/>
                <a:ea typeface="Poppins"/>
                <a:cs typeface="Poppins"/>
                <a:sym typeface="Poppins"/>
              </a:rPr>
              <a:t>reate database and import data</a:t>
            </a:r>
          </a:p>
          <a:p>
            <a:pPr marL="171450" indent="-171450">
              <a:lnSpc>
                <a:spcPct val="150000"/>
              </a:lnSpc>
              <a:buFont typeface="Wingdings" panose="05000000000000000000" pitchFamily="2" charset="2"/>
              <a:buChar char="§"/>
            </a:pPr>
            <a:r>
              <a:rPr lang="en-US" sz="1200" dirty="0">
                <a:effectLst/>
                <a:latin typeface="Poppins" panose="00000500000000000000" pitchFamily="2" charset="0"/>
                <a:cs typeface="Poppins" panose="00000500000000000000" pitchFamily="2" charset="0"/>
              </a:rPr>
              <a:t>Write queries for insights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817447"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US" sz="1200" b="0" i="0" u="none" strike="noStrike" dirty="0">
                <a:solidFill>
                  <a:srgbClr val="000000"/>
                </a:solidFill>
                <a:effectLst/>
                <a:latin typeface="Arial" panose="020B0604020202020204" pitchFamily="34" charset="0"/>
              </a:rPr>
              <a:t>displays daily reports of the average temperature at over 150 sites in the USA and 167 other international sites from 1995 to 2018</a:t>
            </a:r>
          </a:p>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200" b="0" i="0" u="none" strike="noStrike" dirty="0">
                <a:solidFill>
                  <a:srgbClr val="000000"/>
                </a:solidFill>
                <a:effectLst/>
                <a:latin typeface="Arial" panose="020B0604020202020204" pitchFamily="34" charset="0"/>
              </a:rPr>
              <a:t>presents internationally comparable emissions data on greenhouse </a:t>
            </a:r>
            <a:r>
              <a:rPr lang="en-US" sz="1200" b="0" i="0" u="none" strike="noStrike" dirty="0" err="1">
                <a:solidFill>
                  <a:srgbClr val="000000"/>
                </a:solidFill>
                <a:effectLst/>
                <a:latin typeface="Arial" panose="020B0604020202020204" pitchFamily="34" charset="0"/>
              </a:rPr>
              <a:t>gass</a:t>
            </a:r>
            <a:r>
              <a:rPr lang="en-US" sz="1200" b="0" i="0" u="none" strike="noStrike" dirty="0">
                <a:solidFill>
                  <a:srgbClr val="000000"/>
                </a:solidFill>
                <a:effectLst/>
                <a:latin typeface="Arial" panose="020B0604020202020204" pitchFamily="34" charset="0"/>
              </a:rPr>
              <a:t> emissions from 1850 to 2018, includes information about 6 different economic sectors and subsectors, classifies </a:t>
            </a:r>
            <a:r>
              <a:rPr lang="en-US" sz="1200" dirty="0">
                <a:latin typeface="Arial" panose="020B0604020202020204" pitchFamily="34" charset="0"/>
              </a:rPr>
              <a:t>specific </a:t>
            </a:r>
            <a:r>
              <a:rPr lang="en-US" sz="1200" b="0" i="0" u="none" strike="noStrike" dirty="0">
                <a:solidFill>
                  <a:srgbClr val="000000"/>
                </a:solidFill>
                <a:effectLst/>
                <a:latin typeface="Arial" panose="020B0604020202020204" pitchFamily="34" charset="0"/>
              </a:rPr>
              <a:t>greenhouse gasses released by this certain sector</a:t>
            </a:r>
          </a:p>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long list of power plants, the country it is located in, exact location portrayed by longitude and longitude, primary fuel etc.</a:t>
            </a:r>
            <a:endParaRPr lang="en-US" sz="1200" b="0" i="0" u="none" strike="noStrike" dirty="0">
              <a:solidFill>
                <a:srgbClr val="000000"/>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Metadata</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44A05E52-17E3-B409-819C-2ABDD1225CD4}"/>
              </a:ext>
            </a:extLst>
          </p:cNvPr>
          <p:cNvPicPr>
            <a:picLocks noChangeAspect="1"/>
          </p:cNvPicPr>
          <p:nvPr/>
        </p:nvPicPr>
        <p:blipFill>
          <a:blip r:embed="rId4"/>
          <a:stretch>
            <a:fillRect/>
          </a:stretch>
        </p:blipFill>
        <p:spPr>
          <a:xfrm>
            <a:off x="4572000" y="1454379"/>
            <a:ext cx="4167608" cy="2234741"/>
          </a:xfrm>
          <a:prstGeom prst="rect">
            <a:avLst/>
          </a:prstGeom>
        </p:spPr>
      </p:pic>
    </p:spTree>
    <p:extLst>
      <p:ext uri="{BB962C8B-B14F-4D97-AF65-F5344CB8AC3E}">
        <p14:creationId xmlns:p14="http://schemas.microsoft.com/office/powerpoint/2010/main" val="2677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4048036" cy="3348900"/>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Daily recorded temperature in over 300 cities over the last 20e years data</a:t>
            </a:r>
          </a:p>
          <a:p>
            <a:pPr marL="400050" indent="-400050">
              <a:buFont typeface="+mj-lt"/>
              <a:buAutoNum type="romanUcPeriod"/>
            </a:pPr>
            <a:r>
              <a:rPr lang="en-US" i="0" u="none" strike="noStrike" dirty="0">
                <a:solidFill>
                  <a:srgbClr val="202124"/>
                </a:solidFill>
                <a:effectLst/>
                <a:latin typeface="Arial" panose="020B0604020202020204" pitchFamily="34" charset="0"/>
                <a:hlinkClick r:id="rId4"/>
              </a:rPr>
              <a:t>Danton University – environmental protection agency</a:t>
            </a:r>
            <a:endParaRPr lang="en-US"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Data about 12 different economic sectors and their greenhouse gas emissions in various countries</a:t>
            </a: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5"/>
              </a:rPr>
              <a:t>Climate Watch</a:t>
            </a:r>
            <a:endParaRPr lang="en-US" b="0" dirty="0">
              <a:effectLst/>
            </a:endParaRP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6"/>
              </a:rPr>
              <a:t>The PRIMAP-hist national historical emissions time series (1850-2014). V. 1.1</a:t>
            </a:r>
            <a:endParaRPr lang="en-US" b="0" dirty="0">
              <a:effectLst/>
            </a:endParaRP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7"/>
              </a:rPr>
              <a:t>Greenhouse Gas Inventory Data - Detailed data by Party</a:t>
            </a:r>
            <a:endParaRPr lang="en-US"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Data about power plants, their location capacity and primary fuel usage</a:t>
            </a:r>
          </a:p>
          <a:p>
            <a:pPr marL="400050" indent="-400050">
              <a:buFont typeface="+mj-lt"/>
              <a:buAutoNum type="romanUcPeriod"/>
            </a:pPr>
            <a:r>
              <a:rPr lang="en-US" i="0" u="none" strike="noStrike" dirty="0">
                <a:solidFill>
                  <a:srgbClr val="202124"/>
                </a:solidFill>
                <a:effectLst/>
                <a:latin typeface="Arial" panose="020B0604020202020204" pitchFamily="34" charset="0"/>
                <a:hlinkClick r:id="rId8"/>
              </a:rPr>
              <a:t>WRI</a:t>
            </a:r>
            <a:endParaRPr lang="en-US" i="0" u="none" strike="noStrike" dirty="0">
              <a:solidFill>
                <a:srgbClr val="202124"/>
              </a:solidFill>
              <a:effectLst/>
              <a:latin typeface="Arial" panose="020B0604020202020204" pitchFamily="34" charset="0"/>
            </a:endParaRPr>
          </a:p>
          <a:p>
            <a:pPr marL="400050" indent="-400050">
              <a:buFont typeface="+mj-lt"/>
              <a:buAutoNum type="romanUcPeriod"/>
            </a:pPr>
            <a:endParaRPr lang="en-US" i="0" u="none" strike="noStrike" dirty="0">
              <a:solidFill>
                <a:srgbClr val="202124"/>
              </a:solidFill>
              <a:effectLst/>
              <a:latin typeface="Arial" panose="020B0604020202020204" pitchFamily="34" charset="0"/>
            </a:endParaRPr>
          </a:p>
          <a:p>
            <a:pPr marL="400050" indent="-400050">
              <a:buFont typeface="+mj-lt"/>
              <a:buAutoNum type="romanUcPeriod"/>
            </a:pPr>
            <a:endParaRPr lang="en-US" i="0" u="none" strike="noStrike" dirty="0">
              <a:solidFill>
                <a:srgbClr val="202124"/>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9E3B8554-BD8B-D709-5210-A0FDCA426289}"/>
              </a:ext>
            </a:extLst>
          </p:cNvPr>
          <p:cNvPicPr>
            <a:picLocks noChangeAspect="1"/>
          </p:cNvPicPr>
          <p:nvPr/>
        </p:nvPicPr>
        <p:blipFill>
          <a:blip r:embed="rId9"/>
          <a:stretch>
            <a:fillRect/>
          </a:stretch>
        </p:blipFill>
        <p:spPr>
          <a:xfrm>
            <a:off x="4719286" y="2563397"/>
            <a:ext cx="3864220" cy="2201928"/>
          </a:xfrm>
          <a:prstGeom prst="rect">
            <a:avLst/>
          </a:prstGeom>
        </p:spPr>
      </p:pic>
      <p:pic>
        <p:nvPicPr>
          <p:cNvPr id="6" name="Picture 5">
            <a:extLst>
              <a:ext uri="{FF2B5EF4-FFF2-40B4-BE49-F238E27FC236}">
                <a16:creationId xmlns:a16="http://schemas.microsoft.com/office/drawing/2014/main" id="{6C4C708D-6D4B-219E-38EA-778C6949DD8F}"/>
              </a:ext>
            </a:extLst>
          </p:cNvPr>
          <p:cNvPicPr>
            <a:picLocks noChangeAspect="1"/>
          </p:cNvPicPr>
          <p:nvPr/>
        </p:nvPicPr>
        <p:blipFill>
          <a:blip r:embed="rId10"/>
          <a:stretch>
            <a:fillRect/>
          </a:stretch>
        </p:blipFill>
        <p:spPr>
          <a:xfrm>
            <a:off x="4719286" y="428225"/>
            <a:ext cx="3658595" cy="2102660"/>
          </a:xfrm>
          <a:prstGeom prst="rect">
            <a:avLst/>
          </a:prstGeom>
        </p:spPr>
      </p:pic>
    </p:spTree>
    <p:extLst>
      <p:ext uri="{BB962C8B-B14F-4D97-AF65-F5344CB8AC3E}">
        <p14:creationId xmlns:p14="http://schemas.microsoft.com/office/powerpoint/2010/main" val="2926447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551484"/>
          </a:xfrm>
          <a:prstGeom prst="rect">
            <a:avLst/>
          </a:prstGeom>
          <a:noFill/>
          <a:ln>
            <a:noFill/>
          </a:ln>
        </p:spPr>
        <p:txBody>
          <a:bodyPr spcFirstLastPara="1" wrap="square" lIns="91425" tIns="91425" rIns="91425" bIns="91425" anchor="t" anchorCtr="0">
            <a:noAutofit/>
          </a:bodyPr>
          <a:lstStyle/>
          <a:p>
            <a:r>
              <a:rPr lang="de-DE" sz="1200" dirty="0">
                <a:solidFill>
                  <a:srgbClr val="434343"/>
                </a:solidFill>
                <a:latin typeface="Poppins Medium"/>
                <a:ea typeface="Poppins Medium"/>
                <a:cs typeface="Poppins Medium"/>
                <a:sym typeface="Poppins Medium"/>
              </a:rPr>
              <a:t>Dataset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daily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temperature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measurements</a:t>
            </a: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Initialisation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cleaning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process</a:t>
            </a:r>
            <a:endParaRPr lang="de-DE" sz="1200" dirty="0">
              <a:solidFill>
                <a:srgbClr val="434343"/>
              </a:solidFill>
              <a:latin typeface="Poppins Medium"/>
              <a:ea typeface="Poppins Medium"/>
              <a:cs typeface="Poppins Medium"/>
              <a:sym typeface="Poppins Medium"/>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.info()</a:t>
            </a:r>
            <a:endParaRPr lang="de-DE" sz="1200" b="0" i="0" u="none" strike="noStrike" dirty="0">
              <a:solidFill>
                <a:srgbClr val="434343"/>
              </a:solidFill>
              <a:effectLst/>
              <a:latin typeface="Poppins Medium"/>
              <a:cs typeface="Poppins Medium"/>
              <a:sym typeface="Poppins Medium"/>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checking the shape of the </a:t>
            </a:r>
            <a:r>
              <a:rPr lang="en-US" sz="1200" b="0" i="0" u="none" strike="noStrike" dirty="0" err="1">
                <a:solidFill>
                  <a:srgbClr val="202124"/>
                </a:solidFill>
                <a:effectLst/>
                <a:latin typeface="Arial" panose="020B0604020202020204" pitchFamily="34" charset="0"/>
              </a:rPr>
              <a:t>dataframe</a:t>
            </a:r>
            <a:endParaRPr lang="en-US" sz="1200" b="0" i="0" u="none" strike="noStrike" dirty="0">
              <a:solidFill>
                <a:srgbClr val="202124"/>
              </a:solidFill>
              <a:effectLst/>
              <a:latin typeface="Arial" panose="020B0604020202020204" pitchFamily="34" charset="0"/>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looking at different types of data the columns contained</a:t>
            </a: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observing the column names</a:t>
            </a: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apply my cleaning columns function</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Checking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dealing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missing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values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only ‘state’ column contained missing</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Deleted column due to unnecessity for analysis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Structure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according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needs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grouped by columns country, city, and year </a:t>
            </a: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aggregated the average temperature for each </a:t>
            </a:r>
            <a:endParaRPr lang="en-US" sz="1200" dirty="0">
              <a:solidFill>
                <a:srgbClr val="202124"/>
              </a:solidFill>
              <a:latin typeface="Arial" panose="020B0604020202020204" pitchFamily="34" charset="0"/>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reset the index</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Selecting only years and countries wanted for analysis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5E72437-97AD-A0BF-43E6-2DB3631706EB}"/>
              </a:ext>
            </a:extLst>
          </p:cNvPr>
          <p:cNvPicPr>
            <a:picLocks noChangeAspect="1"/>
          </p:cNvPicPr>
          <p:nvPr/>
        </p:nvPicPr>
        <p:blipFill>
          <a:blip r:embed="rId4"/>
          <a:stretch>
            <a:fillRect/>
          </a:stretch>
        </p:blipFill>
        <p:spPr>
          <a:xfrm>
            <a:off x="4934957" y="675275"/>
            <a:ext cx="3407644" cy="986531"/>
          </a:xfrm>
          <a:prstGeom prst="rect">
            <a:avLst/>
          </a:prstGeom>
        </p:spPr>
      </p:pic>
      <p:pic>
        <p:nvPicPr>
          <p:cNvPr id="4" name="Picture 3">
            <a:extLst>
              <a:ext uri="{FF2B5EF4-FFF2-40B4-BE49-F238E27FC236}">
                <a16:creationId xmlns:a16="http://schemas.microsoft.com/office/drawing/2014/main" id="{71BA9503-459C-1BCB-5545-4281349A4C70}"/>
              </a:ext>
            </a:extLst>
          </p:cNvPr>
          <p:cNvPicPr>
            <a:picLocks noChangeAspect="1"/>
          </p:cNvPicPr>
          <p:nvPr/>
        </p:nvPicPr>
        <p:blipFill>
          <a:blip r:embed="rId5"/>
          <a:stretch>
            <a:fillRect/>
          </a:stretch>
        </p:blipFill>
        <p:spPr>
          <a:xfrm>
            <a:off x="4934957" y="1731617"/>
            <a:ext cx="3407644" cy="558829"/>
          </a:xfrm>
          <a:prstGeom prst="rect">
            <a:avLst/>
          </a:prstGeom>
        </p:spPr>
      </p:pic>
      <p:pic>
        <p:nvPicPr>
          <p:cNvPr id="10" name="Picture 9">
            <a:extLst>
              <a:ext uri="{FF2B5EF4-FFF2-40B4-BE49-F238E27FC236}">
                <a16:creationId xmlns:a16="http://schemas.microsoft.com/office/drawing/2014/main" id="{A927E648-2DA9-AB3C-9096-A8E7EAA70059}"/>
              </a:ext>
            </a:extLst>
          </p:cNvPr>
          <p:cNvPicPr>
            <a:picLocks noChangeAspect="1"/>
          </p:cNvPicPr>
          <p:nvPr/>
        </p:nvPicPr>
        <p:blipFill>
          <a:blip r:embed="rId6"/>
          <a:stretch>
            <a:fillRect/>
          </a:stretch>
        </p:blipFill>
        <p:spPr>
          <a:xfrm>
            <a:off x="4934957" y="2360257"/>
            <a:ext cx="3320251" cy="2233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D93B52EF-3654-B403-5B74-167398DD92A1}"/>
              </a:ext>
            </a:extLst>
          </p:cNvPr>
          <p:cNvPicPr>
            <a:picLocks noChangeAspect="1"/>
          </p:cNvPicPr>
          <p:nvPr/>
        </p:nvPicPr>
        <p:blipFill>
          <a:blip r:embed="rId4"/>
          <a:stretch>
            <a:fillRect/>
          </a:stretch>
        </p:blipFill>
        <p:spPr>
          <a:xfrm>
            <a:off x="399835" y="1046882"/>
            <a:ext cx="8344329" cy="368319"/>
          </a:xfrm>
          <a:prstGeom prst="rect">
            <a:avLst/>
          </a:prstGeom>
        </p:spPr>
      </p:pic>
      <p:pic>
        <p:nvPicPr>
          <p:cNvPr id="9" name="Picture 8">
            <a:extLst>
              <a:ext uri="{FF2B5EF4-FFF2-40B4-BE49-F238E27FC236}">
                <a16:creationId xmlns:a16="http://schemas.microsoft.com/office/drawing/2014/main" id="{1233BAF2-6E5F-0257-6B1A-DB85FE0EA0F4}"/>
              </a:ext>
            </a:extLst>
          </p:cNvPr>
          <p:cNvPicPr>
            <a:picLocks noChangeAspect="1"/>
          </p:cNvPicPr>
          <p:nvPr/>
        </p:nvPicPr>
        <p:blipFill>
          <a:blip r:embed="rId5"/>
          <a:stretch>
            <a:fillRect/>
          </a:stretch>
        </p:blipFill>
        <p:spPr>
          <a:xfrm>
            <a:off x="2784226" y="1644789"/>
            <a:ext cx="2977808" cy="2727529"/>
          </a:xfrm>
          <a:prstGeom prst="rect">
            <a:avLst/>
          </a:prstGeom>
        </p:spPr>
      </p:pic>
    </p:spTree>
    <p:extLst>
      <p:ext uri="{BB962C8B-B14F-4D97-AF65-F5344CB8AC3E}">
        <p14:creationId xmlns:p14="http://schemas.microsoft.com/office/powerpoint/2010/main" val="40566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6183" y="578881"/>
            <a:ext cx="4066065" cy="3594443"/>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Checking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unique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values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columns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Performing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analysis</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dealing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outliers</a:t>
            </a:r>
            <a:endParaRPr lang="de-DE" sz="1200" dirty="0">
              <a:solidFill>
                <a:srgbClr val="434343"/>
              </a:solidFill>
              <a:latin typeface="Poppins Medium"/>
              <a:ea typeface="Poppins Medium"/>
              <a:cs typeface="Poppins Medium"/>
              <a:sym typeface="Poppins Medium"/>
            </a:endParaRPr>
          </a:p>
          <a:p>
            <a:pPr marL="285750" indent="-285750" algn="just"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describe function</a:t>
            </a:r>
          </a:p>
          <a:p>
            <a:pPr marL="285750" indent="-285750">
              <a:buFont typeface="+mj-lt"/>
              <a:buAutoNum type="romanUcPeriod"/>
            </a:pPr>
            <a:r>
              <a:rPr lang="en-US" sz="1200" b="0" i="0" u="none" strike="noStrike" dirty="0">
                <a:solidFill>
                  <a:srgbClr val="202124"/>
                </a:solidFill>
                <a:effectLst/>
                <a:latin typeface="Arial" panose="020B0604020202020204" pitchFamily="34" charset="0"/>
              </a:rPr>
              <a:t>plotting the statistical summary with the seaborn boxplot</a:t>
            </a:r>
          </a:p>
          <a:p>
            <a:pPr marL="285750" indent="-285750">
              <a:buFont typeface="+mj-lt"/>
              <a:buAutoNum type="romanUcPeriod"/>
            </a:pPr>
            <a:r>
              <a:rPr lang="en-US" sz="1200" dirty="0">
                <a:solidFill>
                  <a:srgbClr val="202124"/>
                </a:solidFill>
                <a:latin typeface="Arial" panose="020B0604020202020204" pitchFamily="34" charset="0"/>
              </a:rPr>
              <a:t>Determined and dealt with outliers</a:t>
            </a:r>
            <a:r>
              <a:rPr lang="en-US" sz="1600" dirty="0"/>
              <a:t/>
            </a:r>
            <a:br>
              <a:rPr lang="en-US" sz="1600" dirty="0"/>
            </a:b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Adding</a:t>
            </a:r>
            <a:r>
              <a:rPr lang="de-DE" sz="1200" dirty="0">
                <a:solidFill>
                  <a:srgbClr val="434343"/>
                </a:solidFill>
                <a:latin typeface="Poppins Medium"/>
                <a:ea typeface="Poppins Medium"/>
                <a:cs typeface="Poppins Medium"/>
                <a:sym typeface="Poppins Medium"/>
              </a:rPr>
              <a:t> additional </a:t>
            </a:r>
            <a:r>
              <a:rPr lang="de-DE" sz="1200" dirty="0" err="1">
                <a:solidFill>
                  <a:srgbClr val="434343"/>
                </a:solidFill>
                <a:latin typeface="Poppins Medium"/>
                <a:ea typeface="Poppins Medium"/>
                <a:cs typeface="Poppins Medium"/>
                <a:sym typeface="Poppins Medium"/>
              </a:rPr>
              <a:t>calculations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necessary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later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insights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added temperature differences by applying the pandas difference function</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Corrected differences </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Dealt with </a:t>
            </a:r>
            <a:r>
              <a:rPr lang="en-US" sz="1200" dirty="0" err="1">
                <a:solidFill>
                  <a:srgbClr val="202124"/>
                </a:solidFill>
                <a:latin typeface="Arial" panose="020B0604020202020204" pitchFamily="34" charset="0"/>
                <a:ea typeface="Poppins Medium"/>
                <a:cs typeface="Poppins Medium"/>
                <a:sym typeface="Poppins Medium"/>
              </a:rPr>
              <a:t>outlierrs</a:t>
            </a: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Further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anylsis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Plottting</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frequency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distribution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of</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and </a:t>
            </a:r>
            <a:r>
              <a:rPr lang="de-DE" sz="1200" dirty="0" err="1">
                <a:solidFill>
                  <a:srgbClr val="434343"/>
                </a:solidFill>
                <a:latin typeface="+mj-lt"/>
                <a:ea typeface="Poppins Medium"/>
                <a:cs typeface="Poppins Medium"/>
                <a:sym typeface="Poppins Medium"/>
              </a:rPr>
              <a:t>development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of</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increase</a:t>
            </a:r>
            <a:r>
              <a:rPr lang="de-DE" sz="1200" dirty="0">
                <a:solidFill>
                  <a:srgbClr val="434343"/>
                </a:solidFill>
                <a:latin typeface="+mj-lt"/>
                <a:ea typeface="Poppins Medium"/>
                <a:cs typeface="Poppins Medium"/>
                <a:sym typeface="Poppins Medium"/>
              </a:rPr>
              <a:t> </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8A5A3CC-CFAB-28B5-DDC2-064B26381830}"/>
              </a:ext>
            </a:extLst>
          </p:cNvPr>
          <p:cNvPicPr>
            <a:picLocks noChangeAspect="1"/>
          </p:cNvPicPr>
          <p:nvPr/>
        </p:nvPicPr>
        <p:blipFill>
          <a:blip r:embed="rId4"/>
          <a:stretch>
            <a:fillRect/>
          </a:stretch>
        </p:blipFill>
        <p:spPr>
          <a:xfrm>
            <a:off x="4695396" y="3453713"/>
            <a:ext cx="4004485" cy="444943"/>
          </a:xfrm>
          <a:prstGeom prst="rect">
            <a:avLst/>
          </a:prstGeom>
        </p:spPr>
      </p:pic>
      <p:pic>
        <p:nvPicPr>
          <p:cNvPr id="6" name="Picture 5">
            <a:extLst>
              <a:ext uri="{FF2B5EF4-FFF2-40B4-BE49-F238E27FC236}">
                <a16:creationId xmlns:a16="http://schemas.microsoft.com/office/drawing/2014/main" id="{D8FA8FE8-3998-954F-84B3-46CF2692C89F}"/>
              </a:ext>
            </a:extLst>
          </p:cNvPr>
          <p:cNvPicPr>
            <a:picLocks noChangeAspect="1"/>
          </p:cNvPicPr>
          <p:nvPr/>
        </p:nvPicPr>
        <p:blipFill>
          <a:blip r:embed="rId5"/>
          <a:stretch>
            <a:fillRect/>
          </a:stretch>
        </p:blipFill>
        <p:spPr>
          <a:xfrm>
            <a:off x="380971" y="4177419"/>
            <a:ext cx="8382058" cy="361602"/>
          </a:xfrm>
          <a:prstGeom prst="rect">
            <a:avLst/>
          </a:prstGeom>
        </p:spPr>
      </p:pic>
      <p:pic>
        <p:nvPicPr>
          <p:cNvPr id="8" name="Picture 7">
            <a:extLst>
              <a:ext uri="{FF2B5EF4-FFF2-40B4-BE49-F238E27FC236}">
                <a16:creationId xmlns:a16="http://schemas.microsoft.com/office/drawing/2014/main" id="{B45F1B4B-C5DD-3B86-2765-7F5981B92879}"/>
              </a:ext>
            </a:extLst>
          </p:cNvPr>
          <p:cNvPicPr>
            <a:picLocks noChangeAspect="1"/>
          </p:cNvPicPr>
          <p:nvPr/>
        </p:nvPicPr>
        <p:blipFill>
          <a:blip r:embed="rId6"/>
          <a:stretch>
            <a:fillRect/>
          </a:stretch>
        </p:blipFill>
        <p:spPr>
          <a:xfrm>
            <a:off x="5369495" y="673315"/>
            <a:ext cx="2355096" cy="2501635"/>
          </a:xfrm>
          <a:prstGeom prst="rect">
            <a:avLst/>
          </a:prstGeom>
        </p:spPr>
      </p:pic>
    </p:spTree>
    <p:extLst>
      <p:ext uri="{BB962C8B-B14F-4D97-AF65-F5344CB8AC3E}">
        <p14:creationId xmlns:p14="http://schemas.microsoft.com/office/powerpoint/2010/main" val="199935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6" name="Picture 2">
            <a:extLst>
              <a:ext uri="{FF2B5EF4-FFF2-40B4-BE49-F238E27FC236}">
                <a16:creationId xmlns:a16="http://schemas.microsoft.com/office/drawing/2014/main" id="{22E7AAE8-2843-A5D4-D6BF-8308DE7EA1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04"/>
          <a:stretch/>
        </p:blipFill>
        <p:spPr bwMode="auto">
          <a:xfrm>
            <a:off x="309385" y="1062681"/>
            <a:ext cx="3968510" cy="2499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7C339C7-608E-D9EB-6FC6-BE6D04A0BD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644"/>
          <a:stretch/>
        </p:blipFill>
        <p:spPr bwMode="auto">
          <a:xfrm>
            <a:off x="4277896" y="1033579"/>
            <a:ext cx="4113306" cy="252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4976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1778</Words>
  <Application>Microsoft Office PowerPoint</Application>
  <PresentationFormat>On-screen Show (16:9)</PresentationFormat>
  <Paragraphs>300</Paragraphs>
  <Slides>27</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Poppins Medium</vt:lpstr>
      <vt:lpstr>Helvetica Neue Light</vt:lpstr>
      <vt:lpstr>Bookman Old Style</vt:lpstr>
      <vt:lpstr>Slack-Lato</vt:lpstr>
      <vt:lpstr>Helvetica Neue</vt:lpstr>
      <vt:lpstr>Lato</vt:lpstr>
      <vt:lpstr>Libre Franklin</vt:lpstr>
      <vt:lpstr>Poppins</vt:lpstr>
      <vt:lpstr>Wingdings</vt:lpstr>
      <vt:lpstr>Arial</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Vithushan</dc:creator>
  <cp:lastModifiedBy>vithushan.vadivel@outlook.com</cp:lastModifiedBy>
  <cp:revision>16</cp:revision>
  <dcterms:modified xsi:type="dcterms:W3CDTF">2022-09-22T16:47:42Z</dcterms:modified>
</cp:coreProperties>
</file>